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17"/>
  </p:notesMasterIdLst>
  <p:sldIdLst>
    <p:sldId id="258" r:id="rId7"/>
    <p:sldId id="268" r:id="rId8"/>
    <p:sldId id="274" r:id="rId9"/>
    <p:sldId id="275" r:id="rId10"/>
    <p:sldId id="271" r:id="rId11"/>
    <p:sldId id="273" r:id="rId12"/>
    <p:sldId id="265" r:id="rId13"/>
    <p:sldId id="269" r:id="rId14"/>
    <p:sldId id="270" r:id="rId15"/>
    <p:sldId id="26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71" autoAdjust="0"/>
  </p:normalViewPr>
  <p:slideViewPr>
    <p:cSldViewPr>
      <p:cViewPr varScale="1">
        <p:scale>
          <a:sx n="65" d="100"/>
          <a:sy n="65" d="100"/>
        </p:scale>
        <p:origin x="1954"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C8DC2E-9022-4659-BC25-1A0185EB1C5D}" type="datetimeFigureOut">
              <a:rPr lang="en-GB" smtClean="0"/>
              <a:t>14/02/2018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8982FC-1849-4887-90AB-16C49FC4C0C3}" type="slidenum">
              <a:rPr lang="en-GB" smtClean="0"/>
              <a:t>‹#›</a:t>
            </a:fld>
            <a:endParaRPr lang="en-GB"/>
          </a:p>
        </p:txBody>
      </p:sp>
    </p:spTree>
    <p:extLst>
      <p:ext uri="{BB962C8B-B14F-4D97-AF65-F5344CB8AC3E}">
        <p14:creationId xmlns:p14="http://schemas.microsoft.com/office/powerpoint/2010/main" val="182114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a:t>
            </a:r>
            <a:br>
              <a:rPr lang="en-GB" dirty="0"/>
            </a:br>
            <a:br>
              <a:rPr lang="en-GB" dirty="0"/>
            </a:br>
            <a:r>
              <a:rPr lang="en-GB" dirty="0"/>
              <a:t>In this first slide explain that the presentation comprise of 3 different video clips. The clips will show the fictional story of Rosie and will follow her journey as she experiences something that can happen to anyone in real life. </a:t>
            </a:r>
          </a:p>
          <a:p>
            <a:endParaRPr lang="en-GB" dirty="0"/>
          </a:p>
          <a:p>
            <a:r>
              <a:rPr lang="en-GB" dirty="0"/>
              <a:t>Explain that as the story unfolds, they will be asked and as a class/group to answer some questions about what the see during the presentation.</a:t>
            </a:r>
          </a:p>
          <a:p>
            <a:endParaRPr lang="en-GB" dirty="0"/>
          </a:p>
          <a:p>
            <a:r>
              <a:rPr lang="en-GB" dirty="0"/>
              <a:t>Explain that there is no right or wrong answer. Instead, they should give their honest opinions based on how they think the would feel if placed in Rosie’s situation.</a:t>
            </a:r>
          </a:p>
          <a:p>
            <a:endParaRPr lang="en-GB" dirty="0"/>
          </a:p>
        </p:txBody>
      </p:sp>
      <p:sp>
        <p:nvSpPr>
          <p:cNvPr id="4" name="Slide Number Placeholder 3"/>
          <p:cNvSpPr>
            <a:spLocks noGrp="1"/>
          </p:cNvSpPr>
          <p:nvPr>
            <p:ph type="sldNum" sz="quarter" idx="10"/>
          </p:nvPr>
        </p:nvSpPr>
        <p:spPr/>
        <p:txBody>
          <a:bodyPr/>
          <a:lstStyle/>
          <a:p>
            <a:fld id="{B38982FC-1849-4887-90AB-16C49FC4C0C3}" type="slidenum">
              <a:rPr lang="en-GB" smtClean="0"/>
              <a:t>1</a:t>
            </a:fld>
            <a:endParaRPr lang="en-GB"/>
          </a:p>
        </p:txBody>
      </p:sp>
    </p:spTree>
    <p:extLst>
      <p:ext uri="{BB962C8B-B14F-4D97-AF65-F5344CB8AC3E}">
        <p14:creationId xmlns:p14="http://schemas.microsoft.com/office/powerpoint/2010/main" val="1729471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ontserrat" panose="00000500000000000000" pitchFamily="2" charset="0"/>
              </a:rPr>
              <a:t>Slide 10:</a:t>
            </a:r>
          </a:p>
          <a:p>
            <a:endParaRPr lang="en-GB" dirty="0"/>
          </a:p>
          <a:p>
            <a:r>
              <a:rPr lang="en-GB" dirty="0"/>
              <a:t>Explain that Rosie has made the decision to report the crime via a secure online form on the Fearless.org website. Remaining 100% anonymous.</a:t>
            </a:r>
          </a:p>
          <a:p>
            <a:endParaRPr lang="en-GB" dirty="0"/>
          </a:p>
          <a:p>
            <a:r>
              <a:rPr lang="en-GB" dirty="0"/>
              <a:t>Explore why Rosie might want to remain anonymous in this circumstance.</a:t>
            </a:r>
          </a:p>
          <a:p>
            <a:endParaRPr lang="en-GB" dirty="0"/>
          </a:p>
          <a:p>
            <a:r>
              <a:rPr lang="en-GB" dirty="0"/>
              <a:t>Explain</a:t>
            </a:r>
            <a:r>
              <a:rPr lang="en-GB" baseline="0" dirty="0"/>
              <a:t> what anonymity means and reassure the class this service is available for them.</a:t>
            </a:r>
            <a:endParaRPr lang="en-GB" dirty="0"/>
          </a:p>
          <a:p>
            <a:endParaRPr lang="en-GB" dirty="0"/>
          </a:p>
        </p:txBody>
      </p:sp>
      <p:sp>
        <p:nvSpPr>
          <p:cNvPr id="4" name="Slide Number Placeholder 3"/>
          <p:cNvSpPr>
            <a:spLocks noGrp="1"/>
          </p:cNvSpPr>
          <p:nvPr>
            <p:ph type="sldNum" sz="quarter" idx="10"/>
          </p:nvPr>
        </p:nvSpPr>
        <p:spPr/>
        <p:txBody>
          <a:bodyPr/>
          <a:lstStyle/>
          <a:p>
            <a:fld id="{B38982FC-1849-4887-90AB-16C49FC4C0C3}" type="slidenum">
              <a:rPr lang="en-GB" smtClean="0"/>
              <a:t>10</a:t>
            </a:fld>
            <a:endParaRPr lang="en-GB"/>
          </a:p>
        </p:txBody>
      </p:sp>
    </p:spTree>
    <p:extLst>
      <p:ext uri="{BB962C8B-B14F-4D97-AF65-F5344CB8AC3E}">
        <p14:creationId xmlns:p14="http://schemas.microsoft.com/office/powerpoint/2010/main" val="2892793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2:</a:t>
            </a:r>
          </a:p>
          <a:p>
            <a:endParaRPr lang="en-GB" dirty="0"/>
          </a:p>
          <a:p>
            <a:r>
              <a:rPr lang="en-GB" dirty="0"/>
              <a:t>We are introduced to our</a:t>
            </a:r>
            <a:r>
              <a:rPr lang="en-GB" baseline="0" dirty="0"/>
              <a:t> lead character – Rosie</a:t>
            </a:r>
          </a:p>
          <a:p>
            <a:endParaRPr lang="en-GB" baseline="0" dirty="0"/>
          </a:p>
          <a:p>
            <a:r>
              <a:rPr lang="en-GB" dirty="0"/>
              <a:t>Explain the facts about Rosie and explain that we are going to see what happens in her story.</a:t>
            </a:r>
          </a:p>
        </p:txBody>
      </p:sp>
      <p:sp>
        <p:nvSpPr>
          <p:cNvPr id="4" name="Slide Number Placeholder 3"/>
          <p:cNvSpPr>
            <a:spLocks noGrp="1"/>
          </p:cNvSpPr>
          <p:nvPr>
            <p:ph type="sldNum" sz="quarter" idx="10"/>
          </p:nvPr>
        </p:nvSpPr>
        <p:spPr/>
        <p:txBody>
          <a:bodyPr/>
          <a:lstStyle/>
          <a:p>
            <a:fld id="{B38982FC-1849-4887-90AB-16C49FC4C0C3}" type="slidenum">
              <a:rPr lang="en-GB" smtClean="0"/>
              <a:t>2</a:t>
            </a:fld>
            <a:endParaRPr lang="en-GB"/>
          </a:p>
        </p:txBody>
      </p:sp>
    </p:spTree>
    <p:extLst>
      <p:ext uri="{BB962C8B-B14F-4D97-AF65-F5344CB8AC3E}">
        <p14:creationId xmlns:p14="http://schemas.microsoft.com/office/powerpoint/2010/main" val="255927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Scene 1</a:t>
            </a:r>
          </a:p>
        </p:txBody>
      </p:sp>
      <p:sp>
        <p:nvSpPr>
          <p:cNvPr id="4" name="Slide Number Placeholder 3"/>
          <p:cNvSpPr>
            <a:spLocks noGrp="1"/>
          </p:cNvSpPr>
          <p:nvPr>
            <p:ph type="sldNum" sz="quarter" idx="10"/>
          </p:nvPr>
        </p:nvSpPr>
        <p:spPr/>
        <p:txBody>
          <a:bodyPr/>
          <a:lstStyle/>
          <a:p>
            <a:fld id="{B38982FC-1849-4887-90AB-16C49FC4C0C3}" type="slidenum">
              <a:rPr lang="en-GB" smtClean="0"/>
              <a:t>3</a:t>
            </a:fld>
            <a:endParaRPr lang="en-GB"/>
          </a:p>
        </p:txBody>
      </p:sp>
    </p:spTree>
    <p:extLst>
      <p:ext uri="{BB962C8B-B14F-4D97-AF65-F5344CB8AC3E}">
        <p14:creationId xmlns:p14="http://schemas.microsoft.com/office/powerpoint/2010/main" val="414343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4:</a:t>
            </a:r>
          </a:p>
          <a:p>
            <a:endParaRPr lang="en-GB" dirty="0"/>
          </a:p>
          <a:p>
            <a:r>
              <a:rPr lang="en-GB" dirty="0"/>
              <a:t>This slide presents questions about the clip seen in the previous slide. </a:t>
            </a:r>
          </a:p>
          <a:p>
            <a:endParaRPr lang="en-GB" dirty="0"/>
          </a:p>
          <a:p>
            <a:r>
              <a:rPr lang="en-GB" dirty="0"/>
              <a:t>The purpose of these questions are: </a:t>
            </a:r>
          </a:p>
          <a:p>
            <a:endParaRPr lang="en-GB" dirty="0"/>
          </a:p>
          <a:p>
            <a:r>
              <a:rPr lang="en-GB" dirty="0"/>
              <a:t>To explore what has happened in the previous clip. </a:t>
            </a:r>
          </a:p>
          <a:p>
            <a:r>
              <a:rPr lang="en-GB" dirty="0"/>
              <a:t>To explore why they think the two boys knocked into Darius?</a:t>
            </a:r>
          </a:p>
          <a:p>
            <a:r>
              <a:rPr lang="en-GB" dirty="0"/>
              <a:t>To explore what the class think Rosie and Darius might be feeling in this scene</a:t>
            </a:r>
          </a:p>
          <a:p>
            <a:r>
              <a:rPr lang="en-GB" dirty="0"/>
              <a:t>To explore how the class might feel if they were Rosie or Darius’ position</a:t>
            </a:r>
          </a:p>
          <a:p>
            <a:endParaRPr lang="en-GB" dirty="0"/>
          </a:p>
          <a:p>
            <a:r>
              <a:rPr lang="en-GB" i="1" dirty="0"/>
              <a:t>Points for trainer</a:t>
            </a:r>
          </a:p>
          <a:p>
            <a:r>
              <a:rPr lang="en-GB" dirty="0"/>
              <a:t>This text is editable. You can include additional questions.</a:t>
            </a:r>
          </a:p>
          <a:p>
            <a:endParaRPr lang="en-GB" dirty="0"/>
          </a:p>
          <a:p>
            <a:endParaRPr lang="en-GB" dirty="0"/>
          </a:p>
        </p:txBody>
      </p:sp>
      <p:sp>
        <p:nvSpPr>
          <p:cNvPr id="4" name="Slide Number Placeholder 3"/>
          <p:cNvSpPr>
            <a:spLocks noGrp="1"/>
          </p:cNvSpPr>
          <p:nvPr>
            <p:ph type="sldNum" sz="quarter" idx="10"/>
          </p:nvPr>
        </p:nvSpPr>
        <p:spPr/>
        <p:txBody>
          <a:bodyPr/>
          <a:lstStyle/>
          <a:p>
            <a:fld id="{B38982FC-1849-4887-90AB-16C49FC4C0C3}" type="slidenum">
              <a:rPr lang="en-GB" smtClean="0"/>
              <a:t>4</a:t>
            </a:fld>
            <a:endParaRPr lang="en-GB"/>
          </a:p>
        </p:txBody>
      </p:sp>
    </p:spTree>
    <p:extLst>
      <p:ext uri="{BB962C8B-B14F-4D97-AF65-F5344CB8AC3E}">
        <p14:creationId xmlns:p14="http://schemas.microsoft.com/office/powerpoint/2010/main" val="414343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scene 2</a:t>
            </a:r>
          </a:p>
        </p:txBody>
      </p:sp>
      <p:sp>
        <p:nvSpPr>
          <p:cNvPr id="4" name="Slide Number Placeholder 3"/>
          <p:cNvSpPr>
            <a:spLocks noGrp="1"/>
          </p:cNvSpPr>
          <p:nvPr>
            <p:ph type="sldNum" sz="quarter" idx="10"/>
          </p:nvPr>
        </p:nvSpPr>
        <p:spPr/>
        <p:txBody>
          <a:bodyPr/>
          <a:lstStyle/>
          <a:p>
            <a:fld id="{B38982FC-1849-4887-90AB-16C49FC4C0C3}" type="slidenum">
              <a:rPr lang="en-GB" smtClean="0"/>
              <a:t>5</a:t>
            </a:fld>
            <a:endParaRPr lang="en-GB"/>
          </a:p>
        </p:txBody>
      </p:sp>
    </p:spTree>
    <p:extLst>
      <p:ext uri="{BB962C8B-B14F-4D97-AF65-F5344CB8AC3E}">
        <p14:creationId xmlns:p14="http://schemas.microsoft.com/office/powerpoint/2010/main" val="2110952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6:</a:t>
            </a:r>
          </a:p>
          <a:p>
            <a:endParaRPr lang="en-GB" dirty="0"/>
          </a:p>
          <a:p>
            <a:r>
              <a:rPr lang="en-GB" dirty="0"/>
              <a:t>This slide presents questions about the clip seen in the previous slide. </a:t>
            </a:r>
          </a:p>
          <a:p>
            <a:endParaRPr lang="en-GB" dirty="0"/>
          </a:p>
          <a:p>
            <a:r>
              <a:rPr lang="en-GB" dirty="0"/>
              <a:t>The purpose of these questions are: </a:t>
            </a:r>
          </a:p>
          <a:p>
            <a:endParaRPr lang="en-GB" dirty="0"/>
          </a:p>
          <a:p>
            <a:r>
              <a:rPr lang="en-GB" dirty="0"/>
              <a:t>To explore what has happened in the previous clip. </a:t>
            </a:r>
          </a:p>
          <a:p>
            <a:r>
              <a:rPr lang="en-GB" dirty="0"/>
              <a:t>To explore Rosie’s reaction and how she might be feeling?</a:t>
            </a:r>
          </a:p>
          <a:p>
            <a:r>
              <a:rPr lang="en-GB" dirty="0"/>
              <a:t>To explore how Darius might be feeling?</a:t>
            </a:r>
          </a:p>
          <a:p>
            <a:r>
              <a:rPr lang="en-GB" dirty="0"/>
              <a:t>To explore how the class might feel if they were in either Rosie or Darius’ position.</a:t>
            </a:r>
          </a:p>
          <a:p>
            <a:endParaRPr lang="en-GB" dirty="0"/>
          </a:p>
        </p:txBody>
      </p:sp>
      <p:sp>
        <p:nvSpPr>
          <p:cNvPr id="4" name="Slide Number Placeholder 3"/>
          <p:cNvSpPr>
            <a:spLocks noGrp="1"/>
          </p:cNvSpPr>
          <p:nvPr>
            <p:ph type="sldNum" sz="quarter" idx="10"/>
          </p:nvPr>
        </p:nvSpPr>
        <p:spPr/>
        <p:txBody>
          <a:bodyPr/>
          <a:lstStyle/>
          <a:p>
            <a:fld id="{B38982FC-1849-4887-90AB-16C49FC4C0C3}" type="slidenum">
              <a:rPr lang="en-GB" smtClean="0"/>
              <a:t>6</a:t>
            </a:fld>
            <a:endParaRPr lang="en-GB"/>
          </a:p>
        </p:txBody>
      </p:sp>
    </p:spTree>
    <p:extLst>
      <p:ext uri="{BB962C8B-B14F-4D97-AF65-F5344CB8AC3E}">
        <p14:creationId xmlns:p14="http://schemas.microsoft.com/office/powerpoint/2010/main" val="2110952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7:</a:t>
            </a:r>
          </a:p>
          <a:p>
            <a:endParaRPr lang="en-GB" dirty="0"/>
          </a:p>
          <a:p>
            <a:r>
              <a:rPr lang="en-GB" dirty="0"/>
              <a:t>This slide looks at the criminal behaviour that took place in the film.</a:t>
            </a:r>
          </a:p>
          <a:p>
            <a:endParaRPr lang="en-GB" dirty="0"/>
          </a:p>
          <a:p>
            <a:r>
              <a:rPr lang="en-GB" dirty="0"/>
              <a:t>ASSAULT BY BEATING (COMMON ASSAULT)</a:t>
            </a:r>
            <a:br>
              <a:rPr lang="en-GB" dirty="0"/>
            </a:br>
            <a:r>
              <a:rPr lang="en-GB" baseline="0" dirty="0"/>
              <a:t>C</a:t>
            </a:r>
            <a:r>
              <a:rPr lang="en-GB" dirty="0"/>
              <a:t>ommon assault is when you are violent or cause someone to fear violence e.g. hitting them or threatening them.  You don’t actually have to physically assault someone to be charged with common assault.  Sentencing could mean six months in prison or a fine up to £5,000.</a:t>
            </a:r>
          </a:p>
          <a:p>
            <a:endParaRPr lang="en-GB" dirty="0"/>
          </a:p>
          <a:p>
            <a:r>
              <a:rPr lang="en-GB" dirty="0"/>
              <a:t>CRIMINAL DAMAGE</a:t>
            </a:r>
          </a:p>
          <a:p>
            <a:r>
              <a:rPr lang="en-GB" dirty="0"/>
              <a:t>Vandalism is damaging or destroying something that isn’t yours. You don’t need to damage something to be found guilty of vandalism you could be caught carrying a brick with the intention to throw it through a window or threatening to damage someone’s property. Vandalism is a criminal offence and depending on the amount of damage done you could receive either a fine or a prison sentence.</a:t>
            </a:r>
          </a:p>
          <a:p>
            <a:endParaRPr lang="en-GB" dirty="0"/>
          </a:p>
          <a:p>
            <a:r>
              <a:rPr lang="en-GB" i="1" dirty="0"/>
              <a:t>Training</a:t>
            </a:r>
            <a:r>
              <a:rPr lang="en-GB" i="1" baseline="0" dirty="0"/>
              <a:t> notes</a:t>
            </a:r>
          </a:p>
          <a:p>
            <a:r>
              <a:rPr lang="en-GB" sz="1200" kern="1200" dirty="0">
                <a:solidFill>
                  <a:schemeClr val="tx1"/>
                </a:solidFill>
                <a:effectLst/>
                <a:latin typeface="+mn-lt"/>
                <a:ea typeface="+mn-ea"/>
                <a:cs typeface="+mn-cs"/>
              </a:rPr>
              <a:t>If the crimes conducted are found to the racially motivated </a:t>
            </a:r>
            <a:r>
              <a:rPr lang="en-GB" sz="1200" i="0" kern="1200" dirty="0">
                <a:solidFill>
                  <a:schemeClr val="tx1"/>
                </a:solidFill>
                <a:effectLst/>
                <a:latin typeface="+mn-lt"/>
                <a:ea typeface="+mn-ea"/>
                <a:cs typeface="+mn-cs"/>
              </a:rPr>
              <a:t>they</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will carry a harsher sentence, which would be true </a:t>
            </a:r>
            <a:r>
              <a:rPr lang="en-GB" sz="1200" i="0" kern="1200" dirty="0">
                <a:solidFill>
                  <a:schemeClr val="tx1"/>
                </a:solidFill>
                <a:effectLst/>
                <a:latin typeface="+mn-lt"/>
                <a:ea typeface="+mn-ea"/>
                <a:cs typeface="+mn-cs"/>
              </a:rPr>
              <a:t>of </a:t>
            </a:r>
            <a:r>
              <a:rPr lang="en-GB" sz="1200" kern="1200">
                <a:solidFill>
                  <a:schemeClr val="tx1"/>
                </a:solidFill>
                <a:effectLst/>
                <a:latin typeface="+mn-lt"/>
                <a:ea typeface="+mn-ea"/>
                <a:cs typeface="+mn-cs"/>
              </a:rPr>
              <a:t>this story.</a:t>
            </a:r>
            <a:endParaRPr lang="en-GB" i="1" baseline="0" dirty="0"/>
          </a:p>
        </p:txBody>
      </p:sp>
      <p:sp>
        <p:nvSpPr>
          <p:cNvPr id="4" name="Slide Number Placeholder 3"/>
          <p:cNvSpPr>
            <a:spLocks noGrp="1"/>
          </p:cNvSpPr>
          <p:nvPr>
            <p:ph type="sldNum" sz="quarter" idx="10"/>
          </p:nvPr>
        </p:nvSpPr>
        <p:spPr/>
        <p:txBody>
          <a:bodyPr/>
          <a:lstStyle/>
          <a:p>
            <a:fld id="{B38982FC-1849-4887-90AB-16C49FC4C0C3}" type="slidenum">
              <a:rPr lang="en-GB" smtClean="0"/>
              <a:t>7</a:t>
            </a:fld>
            <a:endParaRPr lang="en-GB"/>
          </a:p>
        </p:txBody>
      </p:sp>
    </p:spTree>
    <p:extLst>
      <p:ext uri="{BB962C8B-B14F-4D97-AF65-F5344CB8AC3E}">
        <p14:creationId xmlns:p14="http://schemas.microsoft.com/office/powerpoint/2010/main" val="183848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scene</a:t>
            </a:r>
            <a:r>
              <a:rPr lang="en-GB" baseline="0" dirty="0"/>
              <a:t> 3</a:t>
            </a:r>
            <a:endParaRPr lang="en-GB" dirty="0"/>
          </a:p>
        </p:txBody>
      </p:sp>
      <p:sp>
        <p:nvSpPr>
          <p:cNvPr id="4" name="Slide Number Placeholder 3"/>
          <p:cNvSpPr>
            <a:spLocks noGrp="1"/>
          </p:cNvSpPr>
          <p:nvPr>
            <p:ph type="sldNum" sz="quarter" idx="10"/>
          </p:nvPr>
        </p:nvSpPr>
        <p:spPr/>
        <p:txBody>
          <a:bodyPr/>
          <a:lstStyle/>
          <a:p>
            <a:fld id="{B38982FC-1849-4887-90AB-16C49FC4C0C3}" type="slidenum">
              <a:rPr lang="en-GB" smtClean="0"/>
              <a:t>8</a:t>
            </a:fld>
            <a:endParaRPr lang="en-GB"/>
          </a:p>
        </p:txBody>
      </p:sp>
    </p:spTree>
    <p:extLst>
      <p:ext uri="{BB962C8B-B14F-4D97-AF65-F5344CB8AC3E}">
        <p14:creationId xmlns:p14="http://schemas.microsoft.com/office/powerpoint/2010/main" val="306539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ontserrat" panose="00000500000000000000" pitchFamily="2" charset="0"/>
              </a:rPr>
              <a:t>Slide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Montserrat" panose="00000500000000000000" pitchFamily="2" charset="0"/>
            </a:endParaRPr>
          </a:p>
          <a:p>
            <a:r>
              <a:rPr lang="en-GB" dirty="0"/>
              <a:t>Explore the choices available to Rosie.</a:t>
            </a:r>
          </a:p>
          <a:p>
            <a:endParaRPr lang="en-GB" dirty="0"/>
          </a:p>
          <a:p>
            <a:r>
              <a:rPr lang="en-GB" dirty="0"/>
              <a:t>Ask what the class would do if faced with a similar situation.</a:t>
            </a:r>
          </a:p>
          <a:p>
            <a:endParaRPr lang="en-GB" dirty="0"/>
          </a:p>
          <a:p>
            <a:r>
              <a:rPr lang="en-GB" dirty="0"/>
              <a:t>Look at the choices and consequences of the options made.</a:t>
            </a:r>
          </a:p>
          <a:p>
            <a:endParaRPr lang="en-GB" dirty="0"/>
          </a:p>
          <a:p>
            <a:endParaRPr lang="en-GB" i="1" dirty="0"/>
          </a:p>
          <a:p>
            <a:r>
              <a:rPr lang="en-GB" i="1" dirty="0"/>
              <a:t>Discussion points</a:t>
            </a:r>
          </a:p>
          <a:p>
            <a:endParaRPr lang="en-GB" dirty="0"/>
          </a:p>
          <a:p>
            <a:r>
              <a:rPr lang="en-GB" dirty="0"/>
              <a:t>Remind young people that in an emergency always dial 999</a:t>
            </a:r>
          </a:p>
          <a:p>
            <a:endParaRPr lang="en-GB" dirty="0"/>
          </a:p>
          <a:p>
            <a:r>
              <a:rPr lang="en-GB" dirty="0"/>
              <a:t>Explore other agencies that might be able to offer help or support. EG </a:t>
            </a:r>
            <a:r>
              <a:rPr lang="en-GB" dirty="0" err="1"/>
              <a:t>Childline</a:t>
            </a:r>
            <a:r>
              <a:rPr lang="en-GB" dirty="0"/>
              <a:t>, Police etc.</a:t>
            </a:r>
          </a:p>
          <a:p>
            <a:endParaRPr lang="en-GB" dirty="0"/>
          </a:p>
        </p:txBody>
      </p:sp>
      <p:sp>
        <p:nvSpPr>
          <p:cNvPr id="4" name="Slide Number Placeholder 3"/>
          <p:cNvSpPr>
            <a:spLocks noGrp="1"/>
          </p:cNvSpPr>
          <p:nvPr>
            <p:ph type="sldNum" sz="quarter" idx="10"/>
          </p:nvPr>
        </p:nvSpPr>
        <p:spPr/>
        <p:txBody>
          <a:bodyPr/>
          <a:lstStyle/>
          <a:p>
            <a:fld id="{B38982FC-1849-4887-90AB-16C49FC4C0C3}" type="slidenum">
              <a:rPr lang="en-GB" smtClean="0"/>
              <a:t>9</a:t>
            </a:fld>
            <a:endParaRPr lang="en-GB"/>
          </a:p>
        </p:txBody>
      </p:sp>
    </p:spTree>
    <p:extLst>
      <p:ext uri="{BB962C8B-B14F-4D97-AF65-F5344CB8AC3E}">
        <p14:creationId xmlns:p14="http://schemas.microsoft.com/office/powerpoint/2010/main" val="301826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6220088-7866-40B2-A2A6-16EC371C5FC7}"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53490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220088-7866-40B2-A2A6-16EC371C5FC7}"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3184944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220088-7866-40B2-A2A6-16EC371C5FC7}"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297138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220088-7866-40B2-A2A6-16EC371C5FC7}"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57036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220088-7866-40B2-A2A6-16EC371C5FC7}"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364114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6220088-7866-40B2-A2A6-16EC371C5FC7}"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205066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6220088-7866-40B2-A2A6-16EC371C5FC7}" type="datetimeFigureOut">
              <a:rPr lang="en-GB" smtClean="0"/>
              <a:t>14/02/2018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6583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6220088-7866-40B2-A2A6-16EC371C5FC7}" type="datetimeFigureOut">
              <a:rPr lang="en-GB" smtClean="0"/>
              <a:t>14/02/2018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341357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20088-7866-40B2-A2A6-16EC371C5FC7}" type="datetimeFigureOut">
              <a:rPr lang="en-GB" smtClean="0"/>
              <a:t>14/02/2018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4292650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220088-7866-40B2-A2A6-16EC371C5FC7}"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156703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220088-7866-40B2-A2A6-16EC371C5FC7}"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8C1B2B-1232-4311-9252-8E67C762906D}" type="slidenum">
              <a:rPr lang="en-GB" smtClean="0"/>
              <a:t>‹#›</a:t>
            </a:fld>
            <a:endParaRPr lang="en-GB"/>
          </a:p>
        </p:txBody>
      </p:sp>
    </p:spTree>
    <p:extLst>
      <p:ext uri="{BB962C8B-B14F-4D97-AF65-F5344CB8AC3E}">
        <p14:creationId xmlns:p14="http://schemas.microsoft.com/office/powerpoint/2010/main" val="1707956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20088-7866-40B2-A2A6-16EC371C5FC7}" type="datetimeFigureOut">
              <a:rPr lang="en-GB" smtClean="0"/>
              <a:t>14/02/2018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C1B2B-1232-4311-9252-8E67C762906D}" type="slidenum">
              <a:rPr lang="en-GB" smtClean="0"/>
              <a:t>‹#›</a:t>
            </a:fld>
            <a:endParaRPr lang="en-GB"/>
          </a:p>
        </p:txBody>
      </p:sp>
    </p:spTree>
    <p:extLst>
      <p:ext uri="{BB962C8B-B14F-4D97-AF65-F5344CB8AC3E}">
        <p14:creationId xmlns:p14="http://schemas.microsoft.com/office/powerpoint/2010/main" val="2870782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gregory\Downloads\2025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08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gregory\Downloads\tserrat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1640" y="4286547"/>
            <a:ext cx="6624736" cy="1815882"/>
          </a:xfrm>
          <a:prstGeom prst="rect">
            <a:avLst/>
          </a:prstGeom>
          <a:noFill/>
        </p:spPr>
        <p:txBody>
          <a:bodyPr wrap="square" rtlCol="0">
            <a:spAutoFit/>
          </a:bodyPr>
          <a:lstStyle/>
          <a:p>
            <a:r>
              <a:rPr lang="en-GB" sz="1600" dirty="0">
                <a:latin typeface="Montserrat" panose="00000500000000000000" pitchFamily="2" charset="0"/>
              </a:rPr>
              <a:t>She has chosen to be Fearless and pass on the information 100% anonymously by visiting the website </a:t>
            </a:r>
            <a:r>
              <a:rPr lang="en-GB" sz="1600" b="1" dirty="0">
                <a:latin typeface="Montserrat" panose="00000500000000000000" pitchFamily="2" charset="0"/>
              </a:rPr>
              <a:t>www.fearless.org</a:t>
            </a:r>
            <a:r>
              <a:rPr lang="en-GB" sz="1600" dirty="0">
                <a:latin typeface="Montserrat" panose="00000500000000000000" pitchFamily="2" charset="0"/>
              </a:rPr>
              <a:t> on her phone. </a:t>
            </a:r>
          </a:p>
          <a:p>
            <a:endParaRPr lang="en-GB" sz="1600" dirty="0">
              <a:latin typeface="Montserrat" panose="00000500000000000000" pitchFamily="2" charset="0"/>
            </a:endParaRPr>
          </a:p>
          <a:p>
            <a:r>
              <a:rPr lang="en-GB" sz="1600" dirty="0">
                <a:latin typeface="Montserrat" panose="00000500000000000000" pitchFamily="2" charset="0"/>
              </a:rPr>
              <a:t>She can use the online form to tell us everything about the incident she witnessed and send us her completed form before she is even on the bus to school.</a:t>
            </a:r>
          </a:p>
        </p:txBody>
      </p:sp>
    </p:spTree>
    <p:extLst>
      <p:ext uri="{BB962C8B-B14F-4D97-AF65-F5344CB8AC3E}">
        <p14:creationId xmlns:p14="http://schemas.microsoft.com/office/powerpoint/2010/main" val="3135285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gregory\Downloads\02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87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gregory\Downloads\tserrat (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2" name="Are you Fearless - Rose Scene 1">
            <a:hlinkClick r:id="" action="ppaction://media"/>
            <a:extLst>
              <a:ext uri="{FF2B5EF4-FFF2-40B4-BE49-F238E27FC236}">
                <a16:creationId xmlns:a16="http://schemas.microsoft.com/office/drawing/2014/main" id="{1F6EF06A-9E4D-4067-8048-0B2FBEB3F6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67772" y="2132856"/>
            <a:ext cx="6608455" cy="3717256"/>
          </a:xfrm>
          <a:prstGeom prst="rect">
            <a:avLst/>
          </a:prstGeom>
          <a:ln>
            <a:noFill/>
          </a:ln>
          <a:effectLst>
            <a:softEdge rad="112500"/>
          </a:effectLst>
        </p:spPr>
      </p:pic>
    </p:spTree>
    <p:extLst>
      <p:ext uri="{BB962C8B-B14F-4D97-AF65-F5344CB8AC3E}">
        <p14:creationId xmlns:p14="http://schemas.microsoft.com/office/powerpoint/2010/main" val="261345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gregory\Downloads\tserrat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51620" y="2708920"/>
            <a:ext cx="6840760" cy="2339102"/>
          </a:xfrm>
          <a:prstGeom prst="rect">
            <a:avLst/>
          </a:prstGeom>
          <a:noFill/>
        </p:spPr>
        <p:txBody>
          <a:bodyPr wrap="square" rtlCol="0">
            <a:spAutoFit/>
          </a:bodyPr>
          <a:lstStyle/>
          <a:p>
            <a:r>
              <a:rPr lang="en-GB" sz="1600" dirty="0">
                <a:latin typeface="Montserrat" panose="00000500000000000000" pitchFamily="2" charset="0"/>
              </a:rPr>
              <a:t>How does Rosie react to the two boys knocking into</a:t>
            </a:r>
          </a:p>
          <a:p>
            <a:r>
              <a:rPr lang="en-GB" sz="1600" dirty="0">
                <a:latin typeface="Montserrat" panose="00000500000000000000" pitchFamily="2" charset="0"/>
              </a:rPr>
              <a:t>Darius?</a:t>
            </a:r>
          </a:p>
          <a:p>
            <a:endParaRPr lang="en-GB" sz="1600" dirty="0">
              <a:latin typeface="Montserrat" panose="00000500000000000000" pitchFamily="2" charset="0"/>
            </a:endParaRPr>
          </a:p>
          <a:p>
            <a:r>
              <a:rPr lang="en-GB" sz="1600" dirty="0">
                <a:latin typeface="Montserrat" panose="00000500000000000000" pitchFamily="2" charset="0"/>
              </a:rPr>
              <a:t>How is Darius feeling?</a:t>
            </a:r>
          </a:p>
          <a:p>
            <a:endParaRPr lang="en-GB" sz="1600" dirty="0">
              <a:latin typeface="Montserrat" panose="00000500000000000000" pitchFamily="2" charset="0"/>
            </a:endParaRPr>
          </a:p>
          <a:p>
            <a:r>
              <a:rPr lang="en-GB" sz="1600" dirty="0">
                <a:latin typeface="Montserrat" panose="00000500000000000000" pitchFamily="2" charset="0"/>
              </a:rPr>
              <a:t>Why do you think the boys are behaving in this way?</a:t>
            </a:r>
          </a:p>
          <a:p>
            <a:endParaRPr lang="en-GB" sz="1600" dirty="0">
              <a:latin typeface="Montserrat" panose="00000500000000000000" pitchFamily="2" charset="0"/>
            </a:endParaRPr>
          </a:p>
          <a:p>
            <a:r>
              <a:rPr lang="en-GB" sz="1600" dirty="0">
                <a:latin typeface="Montserrat" panose="00000500000000000000" pitchFamily="2" charset="0"/>
              </a:rPr>
              <a:t>How would you react if you saw this happening to</a:t>
            </a:r>
          </a:p>
          <a:p>
            <a:r>
              <a:rPr lang="en-GB" sz="1600" dirty="0">
                <a:latin typeface="Montserrat" panose="00000500000000000000" pitchFamily="2" charset="0"/>
              </a:rPr>
              <a:t>someone you know?</a:t>
            </a:r>
          </a:p>
        </p:txBody>
      </p:sp>
    </p:spTree>
    <p:extLst>
      <p:ext uri="{BB962C8B-B14F-4D97-AF65-F5344CB8AC3E}">
        <p14:creationId xmlns:p14="http://schemas.microsoft.com/office/powerpoint/2010/main" val="174385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gregory\Downloads\tserrat (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2" name="Are you Fearless - Rose Scene 2">
            <a:hlinkClick r:id="" action="ppaction://media"/>
            <a:extLst>
              <a:ext uri="{FF2B5EF4-FFF2-40B4-BE49-F238E27FC236}">
                <a16:creationId xmlns:a16="http://schemas.microsoft.com/office/drawing/2014/main" id="{CE83918C-7403-4442-9BC9-F941A9581D5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79623" y="2132856"/>
            <a:ext cx="6784754" cy="3816424"/>
          </a:xfrm>
          <a:prstGeom prst="rect">
            <a:avLst/>
          </a:prstGeom>
          <a:ln>
            <a:noFill/>
          </a:ln>
          <a:effectLst>
            <a:softEdge rad="112500"/>
          </a:effectLst>
        </p:spPr>
      </p:pic>
    </p:spTree>
    <p:extLst>
      <p:ext uri="{BB962C8B-B14F-4D97-AF65-F5344CB8AC3E}">
        <p14:creationId xmlns:p14="http://schemas.microsoft.com/office/powerpoint/2010/main" val="308179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34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gregory\Downloads\tserrat (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1620" y="2708920"/>
            <a:ext cx="6840760" cy="2554545"/>
          </a:xfrm>
          <a:prstGeom prst="rect">
            <a:avLst/>
          </a:prstGeom>
          <a:noFill/>
        </p:spPr>
        <p:txBody>
          <a:bodyPr wrap="square" rtlCol="0">
            <a:spAutoFit/>
          </a:bodyPr>
          <a:lstStyle/>
          <a:p>
            <a:r>
              <a:rPr lang="en-GB" sz="1600" dirty="0">
                <a:latin typeface="Montserrat" panose="00000500000000000000" pitchFamily="2" charset="0"/>
              </a:rPr>
              <a:t>How does Rosie react to seeing what has happened?</a:t>
            </a:r>
          </a:p>
          <a:p>
            <a:r>
              <a:rPr lang="en-GB" sz="1600" dirty="0">
                <a:latin typeface="Montserrat" panose="00000500000000000000" pitchFamily="2" charset="0"/>
              </a:rPr>
              <a:t> </a:t>
            </a:r>
          </a:p>
          <a:p>
            <a:r>
              <a:rPr lang="en-GB" sz="1600" dirty="0">
                <a:latin typeface="Montserrat" panose="00000500000000000000" pitchFamily="2" charset="0"/>
              </a:rPr>
              <a:t>How do you think she is feeling?</a:t>
            </a:r>
          </a:p>
          <a:p>
            <a:endParaRPr lang="en-GB" sz="1600" dirty="0">
              <a:latin typeface="Montserrat" panose="00000500000000000000" pitchFamily="2" charset="0"/>
            </a:endParaRPr>
          </a:p>
          <a:p>
            <a:r>
              <a:rPr lang="en-GB" sz="1600" dirty="0">
                <a:latin typeface="Montserrat" panose="00000500000000000000" pitchFamily="2" charset="0"/>
              </a:rPr>
              <a:t>Can you describe how Darius would be feeling?</a:t>
            </a:r>
          </a:p>
          <a:p>
            <a:endParaRPr lang="en-GB" sz="1600" dirty="0">
              <a:latin typeface="Montserrat" panose="00000500000000000000" pitchFamily="2" charset="0"/>
            </a:endParaRPr>
          </a:p>
          <a:p>
            <a:r>
              <a:rPr lang="en-GB" sz="1600" dirty="0">
                <a:latin typeface="Montserrat" panose="00000500000000000000" pitchFamily="2" charset="0"/>
              </a:rPr>
              <a:t>How would you react if you saw something like this</a:t>
            </a:r>
          </a:p>
          <a:p>
            <a:r>
              <a:rPr lang="en-GB" sz="1600" dirty="0">
                <a:latin typeface="Montserrat" panose="00000500000000000000" pitchFamily="2" charset="0"/>
              </a:rPr>
              <a:t>happening to someone you know?</a:t>
            </a:r>
          </a:p>
          <a:p>
            <a:endParaRPr lang="en-GB" sz="1600" dirty="0">
              <a:latin typeface="Montserrat" panose="00000500000000000000" pitchFamily="2" charset="0"/>
            </a:endParaRPr>
          </a:p>
          <a:p>
            <a:r>
              <a:rPr lang="en-GB" sz="1600" dirty="0">
                <a:latin typeface="Montserrat" panose="00000500000000000000" pitchFamily="2" charset="0"/>
              </a:rPr>
              <a:t>What crimes have taking place in this scene?</a:t>
            </a:r>
          </a:p>
        </p:txBody>
      </p:sp>
    </p:spTree>
    <p:extLst>
      <p:ext uri="{BB962C8B-B14F-4D97-AF65-F5344CB8AC3E}">
        <p14:creationId xmlns:p14="http://schemas.microsoft.com/office/powerpoint/2010/main" val="204980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gregory\Downloads\04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28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gregory\Downloads\tserrat (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2" name="Are you Fearless - Rose Scene 3">
            <a:hlinkClick r:id="" action="ppaction://media"/>
            <a:extLst>
              <a:ext uri="{FF2B5EF4-FFF2-40B4-BE49-F238E27FC236}">
                <a16:creationId xmlns:a16="http://schemas.microsoft.com/office/drawing/2014/main" id="{8499F7DC-A944-4955-B84F-2681FC5473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23628" y="2060848"/>
            <a:ext cx="6696744" cy="3766919"/>
          </a:xfrm>
          <a:prstGeom prst="rect">
            <a:avLst/>
          </a:prstGeom>
          <a:ln>
            <a:noFill/>
          </a:ln>
          <a:effectLst>
            <a:softEdge rad="112500"/>
          </a:effectLst>
        </p:spPr>
      </p:pic>
    </p:spTree>
    <p:extLst>
      <p:ext uri="{BB962C8B-B14F-4D97-AF65-F5344CB8AC3E}">
        <p14:creationId xmlns:p14="http://schemas.microsoft.com/office/powerpoint/2010/main" val="404687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gregory\Downloads\tserrat (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51620" y="2818656"/>
            <a:ext cx="6840760" cy="1569660"/>
          </a:xfrm>
          <a:prstGeom prst="rect">
            <a:avLst/>
          </a:prstGeom>
          <a:noFill/>
        </p:spPr>
        <p:txBody>
          <a:bodyPr wrap="square" rtlCol="0">
            <a:spAutoFit/>
          </a:bodyPr>
          <a:lstStyle/>
          <a:p>
            <a:r>
              <a:rPr lang="en-GB" sz="1600" dirty="0">
                <a:latin typeface="Montserrat" panose="00000500000000000000" pitchFamily="2" charset="0"/>
              </a:rPr>
              <a:t>It’s the next morning. We can see the damage that has</a:t>
            </a:r>
          </a:p>
          <a:p>
            <a:r>
              <a:rPr lang="en-GB" sz="1600" dirty="0">
                <a:latin typeface="Montserrat" panose="00000500000000000000" pitchFamily="2" charset="0"/>
              </a:rPr>
              <a:t>been caused. </a:t>
            </a:r>
          </a:p>
          <a:p>
            <a:endParaRPr lang="en-GB" sz="1600" dirty="0">
              <a:latin typeface="Montserrat" panose="00000500000000000000" pitchFamily="2" charset="0"/>
            </a:endParaRPr>
          </a:p>
          <a:p>
            <a:r>
              <a:rPr lang="en-GB" sz="1600" dirty="0">
                <a:latin typeface="Montserrat" panose="00000500000000000000" pitchFamily="2" charset="0"/>
              </a:rPr>
              <a:t>Rosie knows who committed the crime. </a:t>
            </a:r>
          </a:p>
          <a:p>
            <a:endParaRPr lang="en-GB" sz="1600" dirty="0">
              <a:latin typeface="Montserrat" panose="00000500000000000000" pitchFamily="2" charset="0"/>
            </a:endParaRPr>
          </a:p>
          <a:p>
            <a:r>
              <a:rPr lang="en-GB" sz="1600" dirty="0">
                <a:latin typeface="Montserrat" panose="00000500000000000000" pitchFamily="2" charset="0"/>
              </a:rPr>
              <a:t>What choices does Rosie have?</a:t>
            </a:r>
          </a:p>
        </p:txBody>
      </p:sp>
    </p:spTree>
    <p:extLst>
      <p:ext uri="{BB962C8B-B14F-4D97-AF65-F5344CB8AC3E}">
        <p14:creationId xmlns:p14="http://schemas.microsoft.com/office/powerpoint/2010/main" val="2572938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9CB4CA0-7949-4353-8706-E3E9BD4BC58A}">
  <ds:schemaRefs>
    <ds:schemaRef ds:uri="ESRI.ArcGIS.Mapping.OfficeIntegration.PowerPointInfo"/>
  </ds:schemaRefs>
</ds:datastoreItem>
</file>

<file path=customXml/itemProps2.xml><?xml version="1.0" encoding="utf-8"?>
<ds:datastoreItem xmlns:ds="http://schemas.openxmlformats.org/officeDocument/2006/customXml" ds:itemID="{34578CD7-4DAA-4C68-BF4A-ED687FF47A8D}">
  <ds:schemaRefs>
    <ds:schemaRef ds:uri="ESRI.ArcGIS.Mapping.OfficeIntegration.PowerPointInfo"/>
  </ds:schemaRefs>
</ds:datastoreItem>
</file>

<file path=customXml/itemProps3.xml><?xml version="1.0" encoding="utf-8"?>
<ds:datastoreItem xmlns:ds="http://schemas.openxmlformats.org/officeDocument/2006/customXml" ds:itemID="{F3F2D40F-622A-4ED3-94C5-2713AF21D698}">
  <ds:schemaRefs>
    <ds:schemaRef ds:uri="ESRI.ArcGIS.Mapping.OfficeIntegration.PowerPointInfo"/>
  </ds:schemaRefs>
</ds:datastoreItem>
</file>

<file path=customXml/itemProps4.xml><?xml version="1.0" encoding="utf-8"?>
<ds:datastoreItem xmlns:ds="http://schemas.openxmlformats.org/officeDocument/2006/customXml" ds:itemID="{AEE37C51-4511-49EB-8A93-E2D495188146}">
  <ds:schemaRefs>
    <ds:schemaRef ds:uri="ESRI.ArcGIS.Mapping.OfficeIntegration.PowerPointInfo"/>
  </ds:schemaRefs>
</ds:datastoreItem>
</file>

<file path=customXml/itemProps5.xml><?xml version="1.0" encoding="utf-8"?>
<ds:datastoreItem xmlns:ds="http://schemas.openxmlformats.org/officeDocument/2006/customXml" ds:itemID="{30B8B5D3-3B2F-4596-B090-C5407013BB5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0</TotalTime>
  <Words>541</Words>
  <Application>Microsoft Office PowerPoint</Application>
  <PresentationFormat>On-screen Show (4:3)</PresentationFormat>
  <Paragraphs>106</Paragraphs>
  <Slides>10</Slides>
  <Notes>10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Kristina Gregory</dc:creator>
  <cp:lastModifiedBy>Ella Rabaiotti</cp:lastModifiedBy>
  <cp:revision>18</cp:revision>
  <dcterms:created xsi:type="dcterms:W3CDTF">2018-02-01T10:12:30Z</dcterms:created>
  <dcterms:modified xsi:type="dcterms:W3CDTF">2018-02-14T11:53:13Z</dcterms:modified>
</cp:coreProperties>
</file>