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6" r:id="rId2"/>
    <p:sldId id="269" r:id="rId3"/>
    <p:sldId id="257" r:id="rId4"/>
    <p:sldId id="271" r:id="rId5"/>
    <p:sldId id="256" r:id="rId6"/>
    <p:sldId id="258" r:id="rId7"/>
    <p:sldId id="260" r:id="rId8"/>
    <p:sldId id="272" r:id="rId9"/>
    <p:sldId id="262" r:id="rId10"/>
    <p:sldId id="270"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71" autoAdjust="0"/>
  </p:normalViewPr>
  <p:slideViewPr>
    <p:cSldViewPr>
      <p:cViewPr varScale="1">
        <p:scale>
          <a:sx n="61" d="100"/>
          <a:sy n="61" d="100"/>
        </p:scale>
        <p:origin x="-1584" y="-90"/>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E9851-5552-4254-A947-12E47FCCE72B}" type="datetimeFigureOut">
              <a:rPr lang="en-GB" smtClean="0"/>
              <a:t>02/03/2017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5EE3A4-22AE-4B0F-94EF-18F1D8BCC978}" type="slidenum">
              <a:rPr lang="en-GB" smtClean="0"/>
              <a:t>‹#›</a:t>
            </a:fld>
            <a:endParaRPr lang="en-GB"/>
          </a:p>
        </p:txBody>
      </p:sp>
    </p:spTree>
    <p:extLst>
      <p:ext uri="{BB962C8B-B14F-4D97-AF65-F5344CB8AC3E}">
        <p14:creationId xmlns:p14="http://schemas.microsoft.com/office/powerpoint/2010/main" val="4220238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07C1C-E8E8-47DD-8454-B58F48EBB36C}" type="datetimeFigureOut">
              <a:rPr lang="en-GB" smtClean="0"/>
              <a:t>02/03/2017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1C28C-F6D3-408F-B940-6CBAE21DFD02}" type="slidenum">
              <a:rPr lang="en-GB" smtClean="0"/>
              <a:t>‹#›</a:t>
            </a:fld>
            <a:endParaRPr lang="en-GB"/>
          </a:p>
        </p:txBody>
      </p:sp>
    </p:spTree>
    <p:extLst>
      <p:ext uri="{BB962C8B-B14F-4D97-AF65-F5344CB8AC3E}">
        <p14:creationId xmlns:p14="http://schemas.microsoft.com/office/powerpoint/2010/main" val="372892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 lovely</a:t>
            </a:r>
            <a:r>
              <a:rPr lang="en-GB" baseline="0" dirty="0" smtClean="0"/>
              <a:t> to meet you all…….. Etc……..</a:t>
            </a:r>
            <a:endParaRPr lang="en-GB" dirty="0" smtClean="0"/>
          </a:p>
          <a:p>
            <a:r>
              <a:rPr lang="en-GB" dirty="0" smtClean="0"/>
              <a:t>We’re here to talk to you about our charity Missing People.</a:t>
            </a:r>
          </a:p>
          <a:p>
            <a:r>
              <a:rPr lang="en-GB" dirty="0" smtClean="0"/>
              <a:t>This is our phone number,</a:t>
            </a:r>
            <a:r>
              <a:rPr lang="en-GB" baseline="0" dirty="0" smtClean="0"/>
              <a:t> lots of people call us to get help. </a:t>
            </a:r>
          </a:p>
          <a:p>
            <a:r>
              <a:rPr lang="en-GB" b="1" baseline="0" dirty="0" smtClean="0"/>
              <a:t>*Ask pupils to take a good look at the screen for a few seconds. We can then go back to this at the end and ask if anyone can remember the telephone number?</a:t>
            </a:r>
            <a:endParaRPr lang="en-GB" b="1" dirty="0"/>
          </a:p>
        </p:txBody>
      </p:sp>
      <p:sp>
        <p:nvSpPr>
          <p:cNvPr id="4" name="Slide Number Placeholder 3"/>
          <p:cNvSpPr>
            <a:spLocks noGrp="1"/>
          </p:cNvSpPr>
          <p:nvPr>
            <p:ph type="sldNum" sz="quarter" idx="10"/>
          </p:nvPr>
        </p:nvSpPr>
        <p:spPr/>
        <p:txBody>
          <a:bodyPr/>
          <a:lstStyle/>
          <a:p>
            <a:fld id="{93D1C28C-F6D3-408F-B940-6CBAE21DFD02}" type="slidenum">
              <a:rPr lang="en-GB" smtClean="0"/>
              <a:t>1</a:t>
            </a:fld>
            <a:endParaRPr lang="en-GB"/>
          </a:p>
        </p:txBody>
      </p:sp>
    </p:spTree>
    <p:extLst>
      <p:ext uri="{BB962C8B-B14F-4D97-AF65-F5344CB8AC3E}">
        <p14:creationId xmlns:p14="http://schemas.microsoft.com/office/powerpoint/2010/main" val="342276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so much for listening</a:t>
            </a:r>
            <a:r>
              <a:rPr lang="en-GB" baseline="0" dirty="0" smtClean="0"/>
              <a:t> to us today. It was really nice to meet you all and we are so happy that you’re going to be helping us this year.</a:t>
            </a:r>
          </a:p>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11</a:t>
            </a:fld>
            <a:endParaRPr lang="en-GB"/>
          </a:p>
        </p:txBody>
      </p:sp>
    </p:spTree>
    <p:extLst>
      <p:ext uri="{BB962C8B-B14F-4D97-AF65-F5344CB8AC3E}">
        <p14:creationId xmlns:p14="http://schemas.microsoft.com/office/powerpoint/2010/main" val="201165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Explain what</a:t>
            </a:r>
            <a:r>
              <a:rPr lang="en-GB" sz="1200" kern="1200" baseline="0" dirty="0" smtClean="0">
                <a:solidFill>
                  <a:schemeClr val="tx1"/>
                </a:solidFill>
                <a:effectLst/>
                <a:latin typeface="+mn-lt"/>
                <a:ea typeface="+mn-ea"/>
                <a:cs typeface="+mn-cs"/>
              </a:rPr>
              <a:t> missing is </a:t>
            </a:r>
            <a:r>
              <a:rPr lang="en-GB" sz="1200" kern="1200" dirty="0" smtClean="0">
                <a:solidFill>
                  <a:schemeClr val="tx1"/>
                </a:solidFill>
                <a:effectLst/>
                <a:latin typeface="+mn-lt"/>
                <a:ea typeface="+mn-ea"/>
                <a:cs typeface="+mn-cs"/>
              </a:rPr>
              <a:t>– “missing means that something that should be there is not” </a:t>
            </a:r>
          </a:p>
          <a:p>
            <a:r>
              <a:rPr lang="en-GB" dirty="0" smtClean="0"/>
              <a:t>Can you spot what is missing in each of these pictures?</a:t>
            </a:r>
          </a:p>
          <a:p>
            <a:endParaRPr lang="en-GB" dirty="0" smtClean="0"/>
          </a:p>
          <a:p>
            <a:r>
              <a:rPr lang="en-GB" dirty="0" smtClean="0"/>
              <a:t>Explain that without the ‘missing’ part the jigsaw puzzle isn’t complete. And the child</a:t>
            </a:r>
            <a:r>
              <a:rPr lang="en-GB" baseline="0" dirty="0" smtClean="0"/>
              <a:t> cannot walk or run properly with only one shoe.</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2</a:t>
            </a:fld>
            <a:endParaRPr lang="en-GB"/>
          </a:p>
        </p:txBody>
      </p:sp>
    </p:spTree>
    <p:extLst>
      <p:ext uri="{BB962C8B-B14F-4D97-AF65-F5344CB8AC3E}">
        <p14:creationId xmlns:p14="http://schemas.microsoft.com/office/powerpoint/2010/main" val="191374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Ask the kids first</a:t>
            </a:r>
          </a:p>
          <a:p>
            <a:pPr marL="171450" indent="-171450">
              <a:buFontTx/>
              <a:buChar char="-"/>
            </a:pPr>
            <a:r>
              <a:rPr lang="en-GB" dirty="0" smtClean="0"/>
              <a:t>A person</a:t>
            </a:r>
            <a:r>
              <a:rPr lang="en-GB" baseline="0" dirty="0" smtClean="0"/>
              <a:t> is missing when there family and friends don’t know where they are. They will get worried about them and tell the police and us. Someone can be missing for half an hour or they can be missing for much longer.</a:t>
            </a:r>
          </a:p>
          <a:p>
            <a:pPr marL="171450" indent="-171450">
              <a:buFontTx/>
              <a:buChar char="-"/>
            </a:pPr>
            <a:r>
              <a:rPr lang="en-GB" baseline="0" dirty="0" smtClean="0"/>
              <a:t>This can be really scary for the family and for the person that has gone missing – they might not know how to get back to their family</a:t>
            </a:r>
          </a:p>
          <a:p>
            <a:pPr marL="171450" indent="-171450">
              <a:buFontTx/>
              <a:buChar char="-"/>
            </a:pPr>
            <a:r>
              <a:rPr lang="en-GB" baseline="0" dirty="0" smtClean="0"/>
              <a:t>There are lots of different reasons why someone might go missing. I will tell you a few of these later on.</a:t>
            </a:r>
          </a:p>
          <a:p>
            <a:pPr marL="171450" indent="-171450">
              <a:buFontTx/>
              <a:buChar char="-"/>
            </a:pPr>
            <a:endParaRPr lang="en-GB" baseline="0" dirty="0" smtClean="0"/>
          </a:p>
          <a:p>
            <a:pPr marL="171450" indent="-171450">
              <a:buFontTx/>
              <a:buChar char="-"/>
            </a:pPr>
            <a:r>
              <a:rPr lang="en-GB" baseline="0" dirty="0" smtClean="0"/>
              <a:t>Missing People is the charity we work for. A charity is basically a big company that sees a problem and tries to help fix it. At Missing People we are all about helping people. We want to help people that have gone missing and we want to help the families that are waiting to see them again.</a:t>
            </a:r>
          </a:p>
          <a:p>
            <a:pPr marL="0" indent="0">
              <a:buFontTx/>
              <a:buNone/>
            </a:pPr>
            <a:endParaRPr lang="en-GB" dirty="0" smtClean="0"/>
          </a:p>
        </p:txBody>
      </p:sp>
      <p:sp>
        <p:nvSpPr>
          <p:cNvPr id="4" name="Slide Number Placeholder 3"/>
          <p:cNvSpPr>
            <a:spLocks noGrp="1"/>
          </p:cNvSpPr>
          <p:nvPr>
            <p:ph type="sldNum" sz="quarter" idx="10"/>
          </p:nvPr>
        </p:nvSpPr>
        <p:spPr/>
        <p:txBody>
          <a:bodyPr/>
          <a:lstStyle/>
          <a:p>
            <a:fld id="{93D1C28C-F6D3-408F-B940-6CBAE21DFD02}" type="slidenum">
              <a:rPr lang="en-GB" smtClean="0"/>
              <a:t>3</a:t>
            </a:fld>
            <a:endParaRPr lang="en-GB"/>
          </a:p>
        </p:txBody>
      </p:sp>
    </p:spTree>
    <p:extLst>
      <p:ext uri="{BB962C8B-B14F-4D97-AF65-F5344CB8AC3E}">
        <p14:creationId xmlns:p14="http://schemas.microsoft.com/office/powerpoint/2010/main" val="53294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4</a:t>
            </a:fld>
            <a:endParaRPr lang="en-GB"/>
          </a:p>
        </p:txBody>
      </p:sp>
    </p:spTree>
    <p:extLst>
      <p:ext uri="{BB962C8B-B14F-4D97-AF65-F5344CB8AC3E}">
        <p14:creationId xmlns:p14="http://schemas.microsoft.com/office/powerpoint/2010/main" val="104947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through the reasons why missing is unsafe.</a:t>
            </a:r>
          </a:p>
          <a:p>
            <a:pPr marL="171450" indent="-171450">
              <a:buFontTx/>
              <a:buChar char="-"/>
            </a:pPr>
            <a:r>
              <a:rPr lang="en-GB" sz="1200" b="0" dirty="0" smtClean="0"/>
              <a:t>If you start to not feel well and need to be looked after but no one is around to help</a:t>
            </a:r>
          </a:p>
          <a:p>
            <a:pPr marL="171450" indent="-171450">
              <a:buFontTx/>
              <a:buChar char="-"/>
            </a:pPr>
            <a:r>
              <a:rPr lang="en-GB" sz="1200" b="0" dirty="0" smtClean="0"/>
              <a:t>Sometimes people are with adults who are unsafe and can’t look after them </a:t>
            </a:r>
          </a:p>
          <a:p>
            <a:pPr marL="171450" indent="-171450">
              <a:buFontTx/>
              <a:buChar char="-"/>
            </a:pPr>
            <a:r>
              <a:rPr lang="en-GB" sz="1200" b="0" dirty="0" smtClean="0"/>
              <a:t>If you’re not with anyone you trust then there’s no one to help make safe decisions like when to cross the road</a:t>
            </a:r>
          </a:p>
          <a:p>
            <a:pPr marL="171450" indent="-171450">
              <a:buFontTx/>
              <a:buChar char="-"/>
            </a:pPr>
            <a:endParaRPr lang="en-GB" sz="1200" b="0" dirty="0" smtClean="0"/>
          </a:p>
          <a:p>
            <a:pPr marL="171450" indent="-171450">
              <a:buFontTx/>
              <a:buChar char="-"/>
            </a:pPr>
            <a:endParaRPr lang="en-GB" sz="1200" b="0" dirty="0" smtClean="0"/>
          </a:p>
        </p:txBody>
      </p:sp>
      <p:sp>
        <p:nvSpPr>
          <p:cNvPr id="4" name="Slide Number Placeholder 3"/>
          <p:cNvSpPr>
            <a:spLocks noGrp="1"/>
          </p:cNvSpPr>
          <p:nvPr>
            <p:ph type="sldNum" sz="quarter" idx="10"/>
          </p:nvPr>
        </p:nvSpPr>
        <p:spPr/>
        <p:txBody>
          <a:bodyPr/>
          <a:lstStyle/>
          <a:p>
            <a:fld id="{93D1C28C-F6D3-408F-B940-6CBAE21DFD02}" type="slidenum">
              <a:rPr lang="en-GB" smtClean="0"/>
              <a:t>5</a:t>
            </a:fld>
            <a:endParaRPr lang="en-GB"/>
          </a:p>
        </p:txBody>
      </p:sp>
    </p:spTree>
    <p:extLst>
      <p:ext uri="{BB962C8B-B14F-4D97-AF65-F5344CB8AC3E}">
        <p14:creationId xmlns:p14="http://schemas.microsoft.com/office/powerpoint/2010/main" val="365220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kids for their ideas first</a:t>
            </a:r>
          </a:p>
          <a:p>
            <a:endParaRPr lang="en-GB" dirty="0" smtClean="0"/>
          </a:p>
          <a:p>
            <a:r>
              <a:rPr lang="en-GB" dirty="0" smtClean="0"/>
              <a:t>Talk through reasons that people go missing</a:t>
            </a:r>
          </a:p>
        </p:txBody>
      </p:sp>
      <p:sp>
        <p:nvSpPr>
          <p:cNvPr id="4" name="Slide Number Placeholder 3"/>
          <p:cNvSpPr>
            <a:spLocks noGrp="1"/>
          </p:cNvSpPr>
          <p:nvPr>
            <p:ph type="sldNum" sz="quarter" idx="10"/>
          </p:nvPr>
        </p:nvSpPr>
        <p:spPr/>
        <p:txBody>
          <a:bodyPr/>
          <a:lstStyle/>
          <a:p>
            <a:fld id="{93D1C28C-F6D3-408F-B940-6CBAE21DFD02}" type="slidenum">
              <a:rPr lang="en-GB" smtClean="0"/>
              <a:t>6</a:t>
            </a:fld>
            <a:endParaRPr lang="en-GB"/>
          </a:p>
        </p:txBody>
      </p:sp>
    </p:spTree>
    <p:extLst>
      <p:ext uri="{BB962C8B-B14F-4D97-AF65-F5344CB8AC3E}">
        <p14:creationId xmlns:p14="http://schemas.microsoft.com/office/powerpoint/2010/main" val="393903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help people when they are missing by:</a:t>
            </a:r>
          </a:p>
          <a:p>
            <a:pPr marL="171450" indent="-171450">
              <a:buFontTx/>
              <a:buChar char="-"/>
            </a:pPr>
            <a:r>
              <a:rPr lang="en-GB" dirty="0" smtClean="0"/>
              <a:t>We</a:t>
            </a:r>
            <a:r>
              <a:rPr lang="en-GB" baseline="0" dirty="0" smtClean="0"/>
              <a:t> have lots of helpful information on our website.</a:t>
            </a:r>
          </a:p>
          <a:p>
            <a:pPr marL="171450" indent="-171450">
              <a:buFontTx/>
              <a:buChar char="-"/>
            </a:pPr>
            <a:r>
              <a:rPr lang="en-GB" baseline="0" dirty="0" smtClean="0"/>
              <a:t>Most people need to talk if they ever have any problems or they’re scared. Anyone can call us, any time, even in the middle of the night when everyone is sleeping and they can talk to us.</a:t>
            </a:r>
          </a:p>
          <a:p>
            <a:pPr marL="171450" indent="-171450">
              <a:buFontTx/>
              <a:buChar char="-"/>
            </a:pPr>
            <a:r>
              <a:rPr lang="en-GB" baseline="0" dirty="0" smtClean="0"/>
              <a:t>We can put up posters of someone who is missing so everyone can see their face and help look for them. Sometimes we can even get photos of the person on to the TV so even more people can help.</a:t>
            </a:r>
          </a:p>
          <a:p>
            <a:pPr marL="171450" indent="-171450">
              <a:buFontTx/>
              <a:buChar char="-"/>
            </a:pPr>
            <a:r>
              <a:rPr lang="en-GB" baseline="0" dirty="0" smtClean="0"/>
              <a:t>The police do lots of work looking for people when they are missing. We help them when we can.</a:t>
            </a:r>
            <a:endParaRPr lang="en-GB" dirty="0" smtClean="0"/>
          </a:p>
          <a:p>
            <a:endParaRPr lang="en-GB" dirty="0" smtClean="0"/>
          </a:p>
          <a:p>
            <a:r>
              <a:rPr lang="en-GB" dirty="0" smtClean="0"/>
              <a:t>We help families when someone goes missing too. </a:t>
            </a:r>
          </a:p>
          <a:p>
            <a:pPr lvl="2"/>
            <a:r>
              <a:rPr lang="en-GB" dirty="0" smtClean="0"/>
              <a:t>This is because it is really sad and scary if someone you love goes missing. We will spend lots of time talking to people when they feel like this and try to help them however we can.</a:t>
            </a:r>
          </a:p>
          <a:p>
            <a:pPr lvl="2"/>
            <a:r>
              <a:rPr lang="en-GB" dirty="0" smtClean="0"/>
              <a:t>When someone is missing their</a:t>
            </a:r>
            <a:r>
              <a:rPr lang="en-GB" baseline="0" dirty="0" smtClean="0"/>
              <a:t> families want to do everything they can to help find them. Sometimes they need help because they can’t do as much as they want so we will help.</a:t>
            </a:r>
            <a:endParaRPr lang="en-GB" dirty="0" smtClean="0"/>
          </a:p>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7</a:t>
            </a:fld>
            <a:endParaRPr lang="en-GB"/>
          </a:p>
        </p:txBody>
      </p:sp>
    </p:spTree>
    <p:extLst>
      <p:ext uri="{BB962C8B-B14F-4D97-AF65-F5344CB8AC3E}">
        <p14:creationId xmlns:p14="http://schemas.microsoft.com/office/powerpoint/2010/main" val="385746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It’s really important that you always keep yourself safe.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Talk through the 3</a:t>
            </a:r>
            <a:r>
              <a:rPr lang="en-GB" baseline="0" dirty="0" smtClean="0"/>
              <a:t> points</a:t>
            </a:r>
            <a:endParaRPr lang="en-GB" dirty="0" smtClean="0"/>
          </a:p>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9</a:t>
            </a:fld>
            <a:endParaRPr lang="en-GB"/>
          </a:p>
        </p:txBody>
      </p:sp>
    </p:spTree>
    <p:extLst>
      <p:ext uri="{BB962C8B-B14F-4D97-AF65-F5344CB8AC3E}">
        <p14:creationId xmlns:p14="http://schemas.microsoft.com/office/powerpoint/2010/main" val="289162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for hands up if</a:t>
            </a:r>
            <a:r>
              <a:rPr lang="en-GB" baseline="0" dirty="0" smtClean="0"/>
              <a:t> they can remember the telephone number (</a:t>
            </a:r>
            <a:r>
              <a:rPr lang="en-GB" b="1" baseline="0" dirty="0" smtClean="0"/>
              <a:t>116 000</a:t>
            </a:r>
            <a:r>
              <a:rPr lang="en-GB" baseline="0" dirty="0" smtClean="0"/>
              <a:t>) for Missing People. </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t>10</a:t>
            </a:fld>
            <a:endParaRPr lang="en-GB"/>
          </a:p>
        </p:txBody>
      </p:sp>
    </p:spTree>
    <p:extLst>
      <p:ext uri="{BB962C8B-B14F-4D97-AF65-F5344CB8AC3E}">
        <p14:creationId xmlns:p14="http://schemas.microsoft.com/office/powerpoint/2010/main" val="156108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A0B663-311D-48B2-B1B9-8BC1E73FB53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272534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A0B663-311D-48B2-B1B9-8BC1E73FB53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256166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A0B663-311D-48B2-B1B9-8BC1E73FB53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417883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A0B663-311D-48B2-B1B9-8BC1E73FB53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171848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0B663-311D-48B2-B1B9-8BC1E73FB530}"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6381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A0B663-311D-48B2-B1B9-8BC1E73FB530}"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163721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A0B663-311D-48B2-B1B9-8BC1E73FB530}" type="datetimeFigureOut">
              <a:rPr lang="en-GB" smtClean="0"/>
              <a:t>02/03/2017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319244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A0B663-311D-48B2-B1B9-8BC1E73FB530}" type="datetimeFigureOut">
              <a:rPr lang="en-GB" smtClean="0"/>
              <a:t>02/03/2017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54237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0B663-311D-48B2-B1B9-8BC1E73FB530}" type="datetimeFigureOut">
              <a:rPr lang="en-GB" smtClean="0"/>
              <a:t>02/03/2017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414253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0B663-311D-48B2-B1B9-8BC1E73FB530}"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61323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0B663-311D-48B2-B1B9-8BC1E73FB530}"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t>‹#›</a:t>
            </a:fld>
            <a:endParaRPr lang="en-GB"/>
          </a:p>
        </p:txBody>
      </p:sp>
    </p:spTree>
    <p:extLst>
      <p:ext uri="{BB962C8B-B14F-4D97-AF65-F5344CB8AC3E}">
        <p14:creationId xmlns:p14="http://schemas.microsoft.com/office/powerpoint/2010/main" val="20317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5567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0B663-311D-48B2-B1B9-8BC1E73FB530}" type="datetimeFigureOut">
              <a:rPr lang="en-GB" smtClean="0"/>
              <a:t>02/03/2017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BD70-E5DB-4FB4-A0E8-18514FFDF876}" type="slidenum">
              <a:rPr lang="en-GB" smtClean="0"/>
              <a:t>‹#›</a:t>
            </a:fld>
            <a:endParaRPr lang="en-GB"/>
          </a:p>
        </p:txBody>
      </p:sp>
      <p:pic>
        <p:nvPicPr>
          <p:cNvPr id="7" name="Picture 2" descr="C:\Users\josie.a\Desktop\HQ Missing People Logo.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52320" y="5902651"/>
            <a:ext cx="1574652" cy="95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microsoft.com/office/2007/relationships/hdphoto" Target="../media/hdphoto5.wdp"/><Relationship Id="rId12"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oleObject" Target="../embeddings/oleObject1.bin"/><Relationship Id="rId5" Type="http://schemas.openxmlformats.org/officeDocument/2006/relationships/image" Target="../media/image17.png"/><Relationship Id="rId10" Type="http://schemas.openxmlformats.org/officeDocument/2006/relationships/image" Target="../media/image20.jpeg"/><Relationship Id="rId4" Type="http://schemas.openxmlformats.org/officeDocument/2006/relationships/image" Target="../media/image10.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0.pn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11" Type="http://schemas.microsoft.com/office/2007/relationships/hdphoto" Target="../media/hdphoto8.wdp"/><Relationship Id="rId5" Type="http://schemas.microsoft.com/office/2007/relationships/hdphoto" Target="../media/hdphoto7.wdp"/><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6.png"/><Relationship Id="rId4" Type="http://schemas.microsoft.com/office/2007/relationships/hdphoto" Target="../media/hdphoto9.wdp"/><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Supporters and Communication\Corporate Communications\Planning\116 000\116000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276871"/>
            <a:ext cx="6336704" cy="2738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b="1" dirty="0" smtClean="0">
                <a:solidFill>
                  <a:schemeClr val="bg1"/>
                </a:solidFill>
              </a:rPr>
              <a:t>Missing People</a:t>
            </a:r>
            <a:endParaRPr lang="en-GB" b="1" dirty="0">
              <a:solidFill>
                <a:schemeClr val="bg1"/>
              </a:solidFill>
            </a:endParaRPr>
          </a:p>
        </p:txBody>
      </p:sp>
      <p:sp>
        <p:nvSpPr>
          <p:cNvPr id="4" name="TextBox 2"/>
          <p:cNvSpPr txBox="1"/>
          <p:nvPr/>
        </p:nvSpPr>
        <p:spPr>
          <a:xfrm>
            <a:off x="7479" y="6334780"/>
            <a:ext cx="425469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u="sng" dirty="0" smtClean="0">
                <a:solidFill>
                  <a:srgbClr val="D10074"/>
                </a:solidFill>
              </a:rPr>
              <a:t>www.missingpeople.org.uk</a:t>
            </a:r>
            <a:endParaRPr lang="en-GB" sz="2800" b="1" u="sng" dirty="0">
              <a:solidFill>
                <a:srgbClr val="D10074"/>
              </a:solidFill>
            </a:endParaRPr>
          </a:p>
        </p:txBody>
      </p:sp>
    </p:spTree>
    <p:extLst>
      <p:ext uri="{BB962C8B-B14F-4D97-AF65-F5344CB8AC3E}">
        <p14:creationId xmlns:p14="http://schemas.microsoft.com/office/powerpoint/2010/main" val="79730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Supporters and Communication\Corporate Communications\Planning\116 000\116000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950879"/>
            <a:ext cx="6336704" cy="2738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b="1" dirty="0" smtClean="0">
                <a:solidFill>
                  <a:schemeClr val="bg1"/>
                </a:solidFill>
              </a:rPr>
              <a:t>What can </a:t>
            </a:r>
            <a:r>
              <a:rPr lang="en-GB" b="1" dirty="0" smtClean="0">
                <a:solidFill>
                  <a:srgbClr val="D10074"/>
                </a:solidFill>
              </a:rPr>
              <a:t>you</a:t>
            </a:r>
            <a:r>
              <a:rPr lang="en-GB" b="1" dirty="0" smtClean="0">
                <a:solidFill>
                  <a:schemeClr val="bg1"/>
                </a:solidFill>
              </a:rPr>
              <a:t> remember?</a:t>
            </a:r>
            <a:endParaRPr lang="en-GB" b="1" dirty="0"/>
          </a:p>
        </p:txBody>
      </p:sp>
      <p:sp>
        <p:nvSpPr>
          <p:cNvPr id="3" name="Content Placeholder 2"/>
          <p:cNvSpPr>
            <a:spLocks noGrp="1"/>
          </p:cNvSpPr>
          <p:nvPr>
            <p:ph idx="1"/>
          </p:nvPr>
        </p:nvSpPr>
        <p:spPr/>
        <p:txBody>
          <a:bodyPr/>
          <a:lstStyle/>
          <a:p>
            <a:pPr marL="0" indent="0" algn="ctr">
              <a:buNone/>
            </a:pPr>
            <a:r>
              <a:rPr lang="en-GB" dirty="0" smtClean="0"/>
              <a:t>What was the telephone number on the first slide?</a:t>
            </a:r>
          </a:p>
          <a:p>
            <a:endParaRPr lang="en-GB" dirty="0"/>
          </a:p>
        </p:txBody>
      </p:sp>
      <p:sp>
        <p:nvSpPr>
          <p:cNvPr id="6" name="TextBox 2"/>
          <p:cNvSpPr txBox="1"/>
          <p:nvPr/>
        </p:nvSpPr>
        <p:spPr>
          <a:xfrm>
            <a:off x="0" y="6334780"/>
            <a:ext cx="425469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u="sng" dirty="0" smtClean="0">
                <a:solidFill>
                  <a:srgbClr val="D10074"/>
                </a:solidFill>
              </a:rPr>
              <a:t>www.missingpeople.org.uk</a:t>
            </a:r>
            <a:endParaRPr lang="en-GB" sz="2800" b="1" u="sng" dirty="0">
              <a:solidFill>
                <a:srgbClr val="D10074"/>
              </a:solidFill>
            </a:endParaRPr>
          </a:p>
        </p:txBody>
      </p:sp>
    </p:spTree>
    <p:extLst>
      <p:ext uri="{BB962C8B-B14F-4D97-AF65-F5344CB8AC3E}">
        <p14:creationId xmlns:p14="http://schemas.microsoft.com/office/powerpoint/2010/main" val="84574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02397" y="2321004"/>
            <a:ext cx="8339206" cy="2215991"/>
          </a:xfrm>
          <a:prstGeom prst="rect">
            <a:avLst/>
          </a:prstGeom>
          <a:noFill/>
        </p:spPr>
        <p:txBody>
          <a:bodyPr wrap="none" rtlCol="0">
            <a:spAutoFit/>
          </a:bodyPr>
          <a:lstStyle/>
          <a:p>
            <a:r>
              <a:rPr lang="en-GB" sz="13800" b="1" dirty="0" smtClean="0">
                <a:solidFill>
                  <a:srgbClr val="D10074"/>
                </a:solidFill>
              </a:rPr>
              <a:t>Thank You!</a:t>
            </a:r>
            <a:endParaRPr lang="en-GB" sz="13800" b="1" dirty="0">
              <a:solidFill>
                <a:srgbClr val="D10074"/>
              </a:solidFill>
            </a:endParaRPr>
          </a:p>
        </p:txBody>
      </p:sp>
    </p:spTree>
    <p:extLst>
      <p:ext uri="{BB962C8B-B14F-4D97-AF65-F5344CB8AC3E}">
        <p14:creationId xmlns:p14="http://schemas.microsoft.com/office/powerpoint/2010/main" val="1927173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Can you spot what is </a:t>
            </a:r>
            <a:r>
              <a:rPr lang="en-GB" dirty="0" smtClean="0">
                <a:solidFill>
                  <a:srgbClr val="D10074"/>
                </a:solidFill>
              </a:rPr>
              <a:t>missing</a:t>
            </a:r>
            <a:r>
              <a:rPr lang="en-GB" dirty="0" smtClean="0">
                <a:solidFill>
                  <a:schemeClr val="bg1"/>
                </a:solidFill>
              </a:rPr>
              <a:t>?</a:t>
            </a:r>
            <a:endParaRPr lang="en-GB"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272" y="4007604"/>
            <a:ext cx="2917456" cy="2689933"/>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20888003">
            <a:off x="297718" y="2057380"/>
            <a:ext cx="3700270" cy="2234581"/>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43244">
            <a:off x="5367514" y="2064130"/>
            <a:ext cx="3266928" cy="2450196"/>
          </a:xfrm>
          <a:prstGeom prst="rect">
            <a:avLst/>
          </a:prstGeom>
          <a:ln>
            <a:noFill/>
          </a:ln>
          <a:effectLst>
            <a:softEdge rad="112500"/>
          </a:effectLst>
        </p:spPr>
      </p:pic>
    </p:spTree>
    <p:extLst>
      <p:ext uri="{BB962C8B-B14F-4D97-AF65-F5344CB8AC3E}">
        <p14:creationId xmlns:p14="http://schemas.microsoft.com/office/powerpoint/2010/main" val="13015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0" y="404664"/>
            <a:ext cx="9144000" cy="707886"/>
          </a:xfrm>
          <a:prstGeom prst="rect">
            <a:avLst/>
          </a:prstGeom>
        </p:spPr>
        <p:txBody>
          <a:bodyPr wrap="square">
            <a:spAutoFit/>
          </a:bodyPr>
          <a:lstStyle/>
          <a:p>
            <a:pPr lvl="0" algn="ctr"/>
            <a:r>
              <a:rPr lang="en-GB" sz="4000" b="1" dirty="0">
                <a:solidFill>
                  <a:schemeClr val="bg1"/>
                </a:solidFill>
              </a:rPr>
              <a:t>What do </a:t>
            </a:r>
            <a:r>
              <a:rPr lang="en-GB" sz="4000" b="1" dirty="0">
                <a:solidFill>
                  <a:srgbClr val="D10074"/>
                </a:solidFill>
              </a:rPr>
              <a:t>you</a:t>
            </a:r>
            <a:r>
              <a:rPr lang="en-GB" sz="4000" b="1" dirty="0">
                <a:solidFill>
                  <a:schemeClr val="bg1"/>
                </a:solidFill>
              </a:rPr>
              <a:t> think a missing person is</a:t>
            </a:r>
            <a:r>
              <a:rPr lang="en-GB" sz="4000" b="1" dirty="0" smtClean="0">
                <a:solidFill>
                  <a:schemeClr val="bg1"/>
                </a:solidFill>
              </a:rPr>
              <a:t>?</a:t>
            </a:r>
            <a:endParaRPr lang="en-GB" sz="4000" b="1" dirty="0">
              <a:solidFill>
                <a:schemeClr val="bg1"/>
              </a:solidFill>
            </a:endParaRPr>
          </a:p>
        </p:txBody>
      </p:sp>
      <p:pic>
        <p:nvPicPr>
          <p:cNvPr id="7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37" t="20332" r="41774" b="21205"/>
          <a:stretch/>
        </p:blipFill>
        <p:spPr bwMode="auto">
          <a:xfrm>
            <a:off x="5561561" y="4506030"/>
            <a:ext cx="654756" cy="1387962"/>
          </a:xfrm>
          <a:prstGeom prst="rect">
            <a:avLst/>
          </a:prstGeom>
          <a:noFill/>
          <a:ln>
            <a:noFill/>
          </a:ln>
          <a:effectLst>
            <a:glow rad="127000">
              <a:schemeClr val="accent1">
                <a:alpha val="3000"/>
              </a:schemeClr>
            </a:glow>
            <a:outerShdw dist="35921" dir="2700000" algn="ctr" rotWithShape="0">
              <a:schemeClr val="bg2"/>
            </a:outerShdw>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737" t="20332" r="41774" b="21205"/>
          <a:stretch/>
        </p:blipFill>
        <p:spPr bwMode="auto">
          <a:xfrm>
            <a:off x="2182936" y="3079079"/>
            <a:ext cx="642256" cy="1361465"/>
          </a:xfrm>
          <a:prstGeom prst="rect">
            <a:avLst/>
          </a:prstGeom>
          <a:noFill/>
          <a:ln>
            <a:noFill/>
          </a:ln>
          <a:effectLst>
            <a:glow rad="127000">
              <a:schemeClr val="accent1">
                <a:alpha val="3000"/>
              </a:schemeClr>
            </a:glow>
            <a:outerShdw dist="35921" dir="2700000" algn="ctr" rotWithShape="0">
              <a:schemeClr val="bg2"/>
            </a:outerShdw>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7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1317570" y="1556791"/>
            <a:ext cx="695801" cy="1493237"/>
          </a:xfrm>
          <a:prstGeom prst="rect">
            <a:avLst/>
          </a:prstGeom>
        </p:spPr>
      </p:pic>
      <p:pic>
        <p:nvPicPr>
          <p:cNvPr id="74" name="Picture 7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081127" y="1556791"/>
            <a:ext cx="695801" cy="1493237"/>
          </a:xfrm>
          <a:prstGeom prst="rect">
            <a:avLst/>
          </a:prstGeom>
        </p:spPr>
      </p:pic>
      <p:pic>
        <p:nvPicPr>
          <p:cNvPr id="75" name="Picture 7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4600390" y="1556791"/>
            <a:ext cx="695801" cy="1493237"/>
          </a:xfrm>
          <a:prstGeom prst="rect">
            <a:avLst/>
          </a:prstGeom>
        </p:spPr>
      </p:pic>
      <p:pic>
        <p:nvPicPr>
          <p:cNvPr id="76" name="Picture 7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3769966" y="1556791"/>
            <a:ext cx="695801" cy="1493237"/>
          </a:xfrm>
          <a:prstGeom prst="rect">
            <a:avLst/>
          </a:prstGeom>
        </p:spPr>
      </p:pic>
      <p:pic>
        <p:nvPicPr>
          <p:cNvPr id="77" name="Picture 7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939542" y="1556791"/>
            <a:ext cx="695801" cy="1493237"/>
          </a:xfrm>
          <a:prstGeom prst="rect">
            <a:avLst/>
          </a:prstGeom>
        </p:spPr>
      </p:pic>
      <p:pic>
        <p:nvPicPr>
          <p:cNvPr id="78" name="Picture 7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7148320" y="2925867"/>
            <a:ext cx="704917" cy="1512800"/>
          </a:xfrm>
          <a:prstGeom prst="rect">
            <a:avLst/>
          </a:prstGeom>
        </p:spPr>
      </p:pic>
      <p:pic>
        <p:nvPicPr>
          <p:cNvPr id="79" name="Picture 7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6318168" y="2925867"/>
            <a:ext cx="704917" cy="1512800"/>
          </a:xfrm>
          <a:prstGeom prst="rect">
            <a:avLst/>
          </a:prstGeom>
        </p:spPr>
      </p:pic>
      <p:pic>
        <p:nvPicPr>
          <p:cNvPr id="80" name="Picture 7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5487744" y="2925867"/>
            <a:ext cx="704917" cy="1512800"/>
          </a:xfrm>
          <a:prstGeom prst="rect">
            <a:avLst/>
          </a:prstGeom>
        </p:spPr>
      </p:pic>
      <p:pic>
        <p:nvPicPr>
          <p:cNvPr id="81" name="Picture 8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4657320" y="2925867"/>
            <a:ext cx="704917" cy="1512800"/>
          </a:xfrm>
          <a:prstGeom prst="rect">
            <a:avLst/>
          </a:prstGeom>
        </p:spPr>
      </p:pic>
      <p:pic>
        <p:nvPicPr>
          <p:cNvPr id="82" name="Picture 8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3826896" y="2925867"/>
            <a:ext cx="704917" cy="1512800"/>
          </a:xfrm>
          <a:prstGeom prst="rect">
            <a:avLst/>
          </a:prstGeom>
        </p:spPr>
      </p:pic>
      <p:pic>
        <p:nvPicPr>
          <p:cNvPr id="83" name="Picture 8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996472" y="2925867"/>
            <a:ext cx="704917" cy="1512800"/>
          </a:xfrm>
          <a:prstGeom prst="rect">
            <a:avLst/>
          </a:prstGeom>
        </p:spPr>
      </p:pic>
      <p:pic>
        <p:nvPicPr>
          <p:cNvPr id="84" name="Picture 8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1317571" y="2925867"/>
            <a:ext cx="704917" cy="1512800"/>
          </a:xfrm>
          <a:prstGeom prst="rect">
            <a:avLst/>
          </a:prstGeom>
        </p:spPr>
      </p:pic>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7091662" y="1556791"/>
            <a:ext cx="695801" cy="1493237"/>
          </a:xfrm>
          <a:prstGeom prst="rect">
            <a:avLst/>
          </a:prstGeom>
        </p:spPr>
      </p:pic>
      <p:pic>
        <p:nvPicPr>
          <p:cNvPr id="86" name="Picture 8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6261238" y="1556791"/>
            <a:ext cx="695801" cy="1493237"/>
          </a:xfrm>
          <a:prstGeom prst="rect">
            <a:avLst/>
          </a:prstGeom>
        </p:spPr>
      </p:pic>
      <p:pic>
        <p:nvPicPr>
          <p:cNvPr id="87" name="Picture 8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5430814" y="1556791"/>
            <a:ext cx="695801" cy="1493237"/>
          </a:xfrm>
          <a:prstGeom prst="rect">
            <a:avLst/>
          </a:prstGeom>
        </p:spPr>
      </p:pic>
      <p:pic>
        <p:nvPicPr>
          <p:cNvPr id="88" name="Picture 8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7148319" y="4335028"/>
            <a:ext cx="718636" cy="1542243"/>
          </a:xfrm>
          <a:prstGeom prst="rect">
            <a:avLst/>
          </a:prstGeom>
        </p:spPr>
      </p:pic>
      <p:pic>
        <p:nvPicPr>
          <p:cNvPr id="89" name="Picture 8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6318167" y="4335028"/>
            <a:ext cx="718636" cy="1542243"/>
          </a:xfrm>
          <a:prstGeom prst="rect">
            <a:avLst/>
          </a:prstGeom>
        </p:spPr>
      </p:pic>
      <p:pic>
        <p:nvPicPr>
          <p:cNvPr id="90" name="Picture 8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182935" y="4347199"/>
            <a:ext cx="718636" cy="1542243"/>
          </a:xfrm>
          <a:prstGeom prst="rect">
            <a:avLst/>
          </a:prstGeom>
        </p:spPr>
      </p:pic>
      <p:pic>
        <p:nvPicPr>
          <p:cNvPr id="91" name="Picture 9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4657319" y="4335028"/>
            <a:ext cx="718636" cy="1542243"/>
          </a:xfrm>
          <a:prstGeom prst="rect">
            <a:avLst/>
          </a:prstGeom>
        </p:spPr>
      </p:pic>
      <p:pic>
        <p:nvPicPr>
          <p:cNvPr id="92" name="Picture 9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3826895" y="4335028"/>
            <a:ext cx="718636" cy="1542243"/>
          </a:xfrm>
          <a:prstGeom prst="rect">
            <a:avLst/>
          </a:prstGeom>
        </p:spPr>
      </p:pic>
      <p:pic>
        <p:nvPicPr>
          <p:cNvPr id="93" name="Picture 9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2996471" y="4335028"/>
            <a:ext cx="718636" cy="1542243"/>
          </a:xfrm>
          <a:prstGeom prst="rect">
            <a:avLst/>
          </a:prstGeom>
        </p:spPr>
      </p:pic>
      <p:pic>
        <p:nvPicPr>
          <p:cNvPr id="94" name="Picture 9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16" b="89916" l="34679" r="89905"/>
                    </a14:imgEffect>
                  </a14:imgLayer>
                </a14:imgProps>
              </a:ext>
              <a:ext uri="{28A0092B-C50C-407E-A947-70E740481C1C}">
                <a14:useLocalDpi xmlns:a14="http://schemas.microsoft.com/office/drawing/2010/main" val="0"/>
              </a:ext>
            </a:extLst>
          </a:blip>
          <a:srcRect l="35604" t="13390" r="42420" b="19871"/>
          <a:stretch/>
        </p:blipFill>
        <p:spPr>
          <a:xfrm>
            <a:off x="1317570" y="4335028"/>
            <a:ext cx="718636" cy="1542243"/>
          </a:xfrm>
          <a:prstGeom prst="rect">
            <a:avLst/>
          </a:prstGeom>
        </p:spPr>
      </p:pic>
    </p:spTree>
    <p:extLst>
      <p:ext uri="{BB962C8B-B14F-4D97-AF65-F5344CB8AC3E}">
        <p14:creationId xmlns:p14="http://schemas.microsoft.com/office/powerpoint/2010/main" val="9908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How many </a:t>
            </a:r>
            <a:r>
              <a:rPr lang="en-GB" dirty="0" smtClean="0">
                <a:solidFill>
                  <a:srgbClr val="D10074"/>
                </a:solidFill>
              </a:rPr>
              <a:t>people</a:t>
            </a:r>
            <a:r>
              <a:rPr lang="en-GB" dirty="0" smtClean="0">
                <a:solidFill>
                  <a:schemeClr val="bg1"/>
                </a:solidFill>
              </a:rPr>
              <a:t> go missing?</a:t>
            </a:r>
            <a:endParaRPr lang="en-GB" dirty="0">
              <a:solidFill>
                <a:schemeClr val="bg1"/>
              </a:solidFill>
            </a:endParaRPr>
          </a:p>
        </p:txBody>
      </p:sp>
      <p:pic>
        <p:nvPicPr>
          <p:cNvPr id="2050" name="Picture 2" descr="C:\Users\josie.a\Pictures\Dud pics\Cloc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166904"/>
            <a:ext cx="1904106" cy="190410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sie.a\Pictures\Dud pics\Family.jpg"/>
          <p:cNvPicPr>
            <a:picLocks noChangeAspect="1" noChangeArrowheads="1"/>
          </p:cNvPicPr>
          <p:nvPr/>
        </p:nvPicPr>
        <p:blipFill rotWithShape="1">
          <a:blip r:embed="rId4">
            <a:extLst>
              <a:ext uri="{28A0092B-C50C-407E-A947-70E740481C1C}">
                <a14:useLocalDpi xmlns:a14="http://schemas.microsoft.com/office/drawing/2010/main" val="0"/>
              </a:ext>
            </a:extLst>
          </a:blip>
          <a:srcRect r="47171" b="50000"/>
          <a:stretch/>
        </p:blipFill>
        <p:spPr bwMode="auto">
          <a:xfrm>
            <a:off x="2915816" y="5128808"/>
            <a:ext cx="2299264" cy="17409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1750414"/>
            <a:ext cx="6740307" cy="584775"/>
          </a:xfrm>
          <a:prstGeom prst="rect">
            <a:avLst/>
          </a:prstGeom>
        </p:spPr>
        <p:txBody>
          <a:bodyPr wrap="none">
            <a:spAutoFit/>
          </a:bodyPr>
          <a:lstStyle/>
          <a:p>
            <a:pPr marL="285750" indent="-285750">
              <a:buBlip>
                <a:blip r:embed="rId5"/>
              </a:buBlip>
            </a:pPr>
            <a:r>
              <a:rPr lang="en-GB" sz="3200" dirty="0" smtClean="0"/>
              <a:t>250,000 </a:t>
            </a:r>
            <a:r>
              <a:rPr lang="en-GB" sz="3200" dirty="0"/>
              <a:t>people go missing every year</a:t>
            </a:r>
          </a:p>
        </p:txBody>
      </p:sp>
      <p:sp>
        <p:nvSpPr>
          <p:cNvPr id="5" name="Rectangle 4"/>
          <p:cNvSpPr/>
          <p:nvPr/>
        </p:nvSpPr>
        <p:spPr>
          <a:xfrm>
            <a:off x="539552" y="2585314"/>
            <a:ext cx="6638164" cy="584775"/>
          </a:xfrm>
          <a:prstGeom prst="rect">
            <a:avLst/>
          </a:prstGeom>
        </p:spPr>
        <p:txBody>
          <a:bodyPr wrap="none">
            <a:spAutoFit/>
          </a:bodyPr>
          <a:lstStyle/>
          <a:p>
            <a:pPr marL="285750" indent="-285750">
              <a:buBlip>
                <a:blip r:embed="rId5"/>
              </a:buBlip>
            </a:pPr>
            <a:r>
              <a:rPr lang="en-GB" sz="3200" dirty="0" smtClean="0"/>
              <a:t>That’s </a:t>
            </a:r>
            <a:r>
              <a:rPr lang="en-GB" sz="3200" dirty="0"/>
              <a:t>one person every two minutes</a:t>
            </a:r>
          </a:p>
        </p:txBody>
      </p:sp>
      <p:sp>
        <p:nvSpPr>
          <p:cNvPr id="7" name="Rectangle 6"/>
          <p:cNvSpPr/>
          <p:nvPr/>
        </p:nvSpPr>
        <p:spPr>
          <a:xfrm>
            <a:off x="538936" y="4566678"/>
            <a:ext cx="5973367" cy="584775"/>
          </a:xfrm>
          <a:prstGeom prst="rect">
            <a:avLst/>
          </a:prstGeom>
        </p:spPr>
        <p:txBody>
          <a:bodyPr wrap="none">
            <a:spAutoFit/>
          </a:bodyPr>
          <a:lstStyle/>
          <a:p>
            <a:pPr marL="285750" indent="-285750">
              <a:buBlip>
                <a:blip r:embed="rId5"/>
              </a:buBlip>
            </a:pPr>
            <a:r>
              <a:rPr lang="en-GB" sz="3200" dirty="0"/>
              <a:t>99% are found in less than a year</a:t>
            </a:r>
          </a:p>
        </p:txBody>
      </p:sp>
      <p:sp>
        <p:nvSpPr>
          <p:cNvPr id="12" name="Rectangle 11"/>
          <p:cNvSpPr/>
          <p:nvPr/>
        </p:nvSpPr>
        <p:spPr>
          <a:xfrm>
            <a:off x="539552" y="3534182"/>
            <a:ext cx="5113708" cy="584775"/>
          </a:xfrm>
          <a:prstGeom prst="rect">
            <a:avLst/>
          </a:prstGeom>
        </p:spPr>
        <p:txBody>
          <a:bodyPr wrap="none">
            <a:spAutoFit/>
          </a:bodyPr>
          <a:lstStyle/>
          <a:p>
            <a:pPr marL="285750" indent="-285750">
              <a:buBlip>
                <a:blip r:embed="rId5"/>
              </a:buBlip>
            </a:pPr>
            <a:r>
              <a:rPr lang="en-GB" sz="3200" dirty="0" smtClean="0"/>
              <a:t>140,000 children go missing</a:t>
            </a:r>
            <a:endParaRPr lang="en-GB" sz="3200" dirty="0"/>
          </a:p>
        </p:txBody>
      </p:sp>
    </p:spTree>
    <p:extLst>
      <p:ext uri="{BB962C8B-B14F-4D97-AF65-F5344CB8AC3E}">
        <p14:creationId xmlns:p14="http://schemas.microsoft.com/office/powerpoint/2010/main" val="31995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fade">
                                      <p:cBhvr>
                                        <p:cTn id="2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077802"/>
            <a:ext cx="9144000" cy="830997"/>
          </a:xfrm>
          <a:prstGeom prst="rect">
            <a:avLst/>
          </a:prstGeom>
          <a:solidFill>
            <a:schemeClr val="tx1"/>
          </a:solidFill>
        </p:spPr>
        <p:txBody>
          <a:bodyPr wrap="square">
            <a:spAutoFit/>
          </a:bodyPr>
          <a:lstStyle/>
          <a:p>
            <a:pPr algn="ctr"/>
            <a:r>
              <a:rPr lang="en-GB" sz="2400" b="1" dirty="0" smtClean="0">
                <a:solidFill>
                  <a:srgbClr val="D10074"/>
                </a:solidFill>
              </a:rPr>
              <a:t>Help with safe </a:t>
            </a:r>
          </a:p>
          <a:p>
            <a:pPr algn="ctr"/>
            <a:r>
              <a:rPr lang="en-GB" sz="2400" b="1" dirty="0" smtClean="0">
                <a:solidFill>
                  <a:srgbClr val="D10074"/>
                </a:solidFill>
              </a:rPr>
              <a:t>and clever decisions</a:t>
            </a:r>
            <a:endParaRPr lang="en-GB" sz="2400" b="1" dirty="0">
              <a:solidFill>
                <a:srgbClr val="D10074"/>
              </a:solidFill>
            </a:endParaRPr>
          </a:p>
        </p:txBody>
      </p:sp>
      <p:sp>
        <p:nvSpPr>
          <p:cNvPr id="8" name="Rectangle 7"/>
          <p:cNvSpPr/>
          <p:nvPr/>
        </p:nvSpPr>
        <p:spPr>
          <a:xfrm>
            <a:off x="0" y="1910237"/>
            <a:ext cx="9143999" cy="830997"/>
          </a:xfrm>
          <a:prstGeom prst="rect">
            <a:avLst/>
          </a:prstGeom>
          <a:solidFill>
            <a:schemeClr val="tx1"/>
          </a:solidFill>
        </p:spPr>
        <p:txBody>
          <a:bodyPr wrap="square">
            <a:spAutoFit/>
          </a:bodyPr>
          <a:lstStyle/>
          <a:p>
            <a:pPr algn="ctr"/>
            <a:r>
              <a:rPr lang="en-GB" sz="2400" b="1" dirty="0" smtClean="0">
                <a:solidFill>
                  <a:srgbClr val="D10074"/>
                </a:solidFill>
              </a:rPr>
              <a:t>Not feeling well and </a:t>
            </a:r>
          </a:p>
          <a:p>
            <a:pPr algn="ctr"/>
            <a:r>
              <a:rPr lang="en-GB" sz="2400" b="1" dirty="0" smtClean="0">
                <a:solidFill>
                  <a:srgbClr val="D10074"/>
                </a:solidFill>
              </a:rPr>
              <a:t>need to be looked after</a:t>
            </a:r>
            <a:endParaRPr lang="en-GB" sz="2400" b="1" dirty="0">
              <a:solidFill>
                <a:srgbClr val="D10074"/>
              </a:solidFill>
            </a:endParaRPr>
          </a:p>
        </p:txBody>
      </p:sp>
      <p:sp>
        <p:nvSpPr>
          <p:cNvPr id="6" name="Rectangle 5"/>
          <p:cNvSpPr/>
          <p:nvPr/>
        </p:nvSpPr>
        <p:spPr>
          <a:xfrm>
            <a:off x="0" y="3705240"/>
            <a:ext cx="9143999" cy="461665"/>
          </a:xfrm>
          <a:prstGeom prst="rect">
            <a:avLst/>
          </a:prstGeom>
          <a:solidFill>
            <a:schemeClr val="tx1"/>
          </a:solidFill>
        </p:spPr>
        <p:txBody>
          <a:bodyPr wrap="square">
            <a:spAutoFit/>
          </a:bodyPr>
          <a:lstStyle/>
          <a:p>
            <a:pPr algn="ctr"/>
            <a:r>
              <a:rPr lang="en-GB" sz="2400" b="1" dirty="0" smtClean="0">
                <a:solidFill>
                  <a:schemeClr val="bg1"/>
                </a:solidFill>
              </a:rPr>
              <a:t>Unsafe adults</a:t>
            </a:r>
            <a:endParaRPr lang="en-GB" sz="2400" b="1" dirty="0">
              <a:solidFill>
                <a:schemeClr val="bg1"/>
              </a:solidFill>
            </a:endParaRPr>
          </a:p>
        </p:txBody>
      </p:sp>
      <p:sp>
        <p:nvSpPr>
          <p:cNvPr id="7" name="Rectangle 6"/>
          <p:cNvSpPr/>
          <p:nvPr/>
        </p:nvSpPr>
        <p:spPr>
          <a:xfrm>
            <a:off x="0" y="404664"/>
            <a:ext cx="9144000" cy="707886"/>
          </a:xfrm>
          <a:prstGeom prst="rect">
            <a:avLst/>
          </a:prstGeom>
        </p:spPr>
        <p:txBody>
          <a:bodyPr wrap="square">
            <a:spAutoFit/>
          </a:bodyPr>
          <a:lstStyle/>
          <a:p>
            <a:pPr lvl="0" algn="ctr"/>
            <a:r>
              <a:rPr lang="en-GB" sz="4000" b="1" dirty="0" smtClean="0">
                <a:solidFill>
                  <a:schemeClr val="bg1"/>
                </a:solidFill>
              </a:rPr>
              <a:t>Why is being </a:t>
            </a:r>
            <a:r>
              <a:rPr lang="en-GB" sz="4000" b="1" dirty="0" smtClean="0">
                <a:solidFill>
                  <a:srgbClr val="D10074"/>
                </a:solidFill>
              </a:rPr>
              <a:t>missing</a:t>
            </a:r>
            <a:r>
              <a:rPr lang="en-GB" sz="4000" b="1" dirty="0" smtClean="0">
                <a:solidFill>
                  <a:schemeClr val="bg1"/>
                </a:solidFill>
              </a:rPr>
              <a:t> unsafe?</a:t>
            </a:r>
            <a:endParaRPr lang="en-GB" sz="4000" b="1" dirty="0">
              <a:solidFill>
                <a:schemeClr val="bg1"/>
              </a:solidFill>
            </a:endParaRPr>
          </a:p>
        </p:txBody>
      </p:sp>
      <p:pic>
        <p:nvPicPr>
          <p:cNvPr id="1026" name="Picture 2" descr="C:\Users\josie.a\Pictures\Dud pics\Sick emoji.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18" b="95380" l="9918" r="89946">
                        <a14:foregroundMark x1="45788" y1="68478" x2="29076" y2="86685"/>
                        <a14:foregroundMark x1="30163" y1="86685" x2="30163" y2="89674"/>
                        <a14:foregroundMark x1="31658" y1="89810" x2="41033" y2="80435"/>
                        <a14:foregroundMark x1="40761" y1="79348" x2="49864" y2="67799"/>
                      </a14:backgroundRemoval>
                    </a14:imgEffect>
                  </a14:imgLayer>
                </a14:imgProps>
              </a:ext>
              <a:ext uri="{28A0092B-C50C-407E-A947-70E740481C1C}">
                <a14:useLocalDpi xmlns:a14="http://schemas.microsoft.com/office/drawing/2010/main" val="0"/>
              </a:ext>
            </a:extLst>
          </a:blip>
          <a:srcRect/>
          <a:stretch>
            <a:fillRect/>
          </a:stretch>
        </p:blipFill>
        <p:spPr bwMode="auto">
          <a:xfrm>
            <a:off x="53052" y="1196752"/>
            <a:ext cx="3339193" cy="333919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sie.a\Pictures\Dud pics\Children crossing.jpe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697" l="789" r="100000">
                        <a14:foregroundMark x1="36053" y1="54848" x2="60000" y2="54848"/>
                        <a14:foregroundMark x1="34737" y1="63636" x2="69474" y2="67273"/>
                        <a14:foregroundMark x1="31842" y1="71212" x2="72105" y2="76970"/>
                        <a14:foregroundMark x1="36316" y1="50909" x2="63684" y2="50000"/>
                        <a14:foregroundMark x1="54474" y1="42121" x2="62105" y2="46364"/>
                      </a14:backgroundRemoval>
                    </a14:imgEffect>
                  </a14:imgLayer>
                </a14:imgProps>
              </a:ext>
              <a:ext uri="{28A0092B-C50C-407E-A947-70E740481C1C}">
                <a14:useLocalDpi xmlns:a14="http://schemas.microsoft.com/office/drawing/2010/main" val="0"/>
              </a:ext>
            </a:extLst>
          </a:blip>
          <a:srcRect/>
          <a:stretch>
            <a:fillRect/>
          </a:stretch>
        </p:blipFill>
        <p:spPr bwMode="auto">
          <a:xfrm>
            <a:off x="340593" y="4293094"/>
            <a:ext cx="2764110" cy="24004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backgroundRemoval t="962" b="100000" l="0" r="49833"/>
                    </a14:imgEffect>
                  </a14:imgLayer>
                </a14:imgProps>
              </a:ext>
              <a:ext uri="{28A0092B-C50C-407E-A947-70E740481C1C}">
                <a14:useLocalDpi xmlns:a14="http://schemas.microsoft.com/office/drawing/2010/main" val="0"/>
              </a:ext>
            </a:extLst>
          </a:blip>
          <a:srcRect r="50859"/>
          <a:stretch/>
        </p:blipFill>
        <p:spPr>
          <a:xfrm>
            <a:off x="6084168" y="2526407"/>
            <a:ext cx="2664296" cy="2819330"/>
          </a:xfrm>
          <a:prstGeom prst="rect">
            <a:avLst/>
          </a:prstGeom>
        </p:spPr>
      </p:pic>
    </p:spTree>
    <p:extLst>
      <p:ext uri="{BB962C8B-B14F-4D97-AF65-F5344CB8AC3E}">
        <p14:creationId xmlns:p14="http://schemas.microsoft.com/office/powerpoint/2010/main" val="424334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243499"/>
            <a:ext cx="818014" cy="161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372" y="1900441"/>
            <a:ext cx="1824627" cy="167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0"/>
          <p:cNvSpPr>
            <a:spLocks noGrp="1"/>
          </p:cNvSpPr>
          <p:nvPr>
            <p:ph type="title"/>
          </p:nvPr>
        </p:nvSpPr>
        <p:spPr/>
        <p:txBody>
          <a:bodyPr/>
          <a:lstStyle/>
          <a:p>
            <a:r>
              <a:rPr lang="en-GB" b="1" dirty="0" smtClean="0">
                <a:solidFill>
                  <a:srgbClr val="D10074"/>
                </a:solidFill>
              </a:rPr>
              <a:t>Why</a:t>
            </a:r>
            <a:r>
              <a:rPr lang="en-GB" b="1" dirty="0" smtClean="0">
                <a:solidFill>
                  <a:schemeClr val="bg1"/>
                </a:solidFill>
              </a:rPr>
              <a:t> do some people go missing?</a:t>
            </a:r>
            <a:endParaRPr lang="en-GB" b="1" dirty="0">
              <a:solidFill>
                <a:schemeClr val="bg1"/>
              </a:solidFill>
            </a:endParaRPr>
          </a:p>
        </p:txBody>
      </p:sp>
      <p:sp>
        <p:nvSpPr>
          <p:cNvPr id="12" name="Content Placeholder 11"/>
          <p:cNvSpPr>
            <a:spLocks noGrp="1"/>
          </p:cNvSpPr>
          <p:nvPr>
            <p:ph idx="1"/>
          </p:nvPr>
        </p:nvSpPr>
        <p:spPr>
          <a:xfrm>
            <a:off x="457341" y="1916832"/>
            <a:ext cx="8229600" cy="1180728"/>
          </a:xfrm>
        </p:spPr>
        <p:txBody>
          <a:bodyPr/>
          <a:lstStyle/>
          <a:p>
            <a:pPr>
              <a:buBlip>
                <a:blip r:embed="rId5"/>
              </a:buBlip>
            </a:pPr>
            <a:r>
              <a:rPr lang="en-GB" dirty="0" smtClean="0"/>
              <a:t>Some people leave because they’re scared or sad and we need to help them be safe.</a:t>
            </a:r>
          </a:p>
        </p:txBody>
      </p:sp>
      <p:sp>
        <p:nvSpPr>
          <p:cNvPr id="15" name="Content Placeholder 11"/>
          <p:cNvSpPr txBox="1">
            <a:spLocks/>
          </p:cNvSpPr>
          <p:nvPr/>
        </p:nvSpPr>
        <p:spPr>
          <a:xfrm>
            <a:off x="467544" y="3284984"/>
            <a:ext cx="8229600"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5"/>
              </a:buBlip>
            </a:pPr>
            <a:r>
              <a:rPr lang="en-GB" dirty="0" smtClean="0"/>
              <a:t>Sometimes they’re not very well and we need to make sure they get home safely.</a:t>
            </a:r>
          </a:p>
        </p:txBody>
      </p:sp>
      <p:sp>
        <p:nvSpPr>
          <p:cNvPr id="16" name="Content Placeholder 11"/>
          <p:cNvSpPr txBox="1">
            <a:spLocks/>
          </p:cNvSpPr>
          <p:nvPr/>
        </p:nvSpPr>
        <p:spPr>
          <a:xfrm>
            <a:off x="457341" y="4653136"/>
            <a:ext cx="8229600" cy="11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5"/>
              </a:buBlip>
            </a:pPr>
            <a:r>
              <a:rPr lang="en-GB" dirty="0" smtClean="0"/>
              <a:t>Sometimes they get taken away and we have to help the police get them back.</a:t>
            </a:r>
          </a:p>
        </p:txBody>
      </p:sp>
    </p:spTree>
    <p:extLst>
      <p:ext uri="{BB962C8B-B14F-4D97-AF65-F5344CB8AC3E}">
        <p14:creationId xmlns:p14="http://schemas.microsoft.com/office/powerpoint/2010/main" val="11170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fade">
                                      <p:cBhvr>
                                        <p:cTn id="20" dur="500"/>
                                        <p:tgtEl>
                                          <p:spTgt spid="20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b="1" dirty="0" smtClean="0">
                <a:solidFill>
                  <a:schemeClr val="bg1"/>
                </a:solidFill>
              </a:rPr>
              <a:t>How do we </a:t>
            </a:r>
            <a:r>
              <a:rPr lang="en-GB" b="1" dirty="0" smtClean="0">
                <a:solidFill>
                  <a:srgbClr val="D10074"/>
                </a:solidFill>
              </a:rPr>
              <a:t>help</a:t>
            </a:r>
            <a:r>
              <a:rPr lang="en-GB" b="1" dirty="0" smtClean="0">
                <a:solidFill>
                  <a:schemeClr val="bg1"/>
                </a:solidFill>
              </a:rPr>
              <a:t>?</a:t>
            </a:r>
            <a:endParaRPr lang="en-GB" b="1" dirty="0">
              <a:solidFill>
                <a:schemeClr val="bg1"/>
              </a:solidFill>
            </a:endParaRPr>
          </a:p>
        </p:txBody>
      </p:sp>
      <p:sp>
        <p:nvSpPr>
          <p:cNvPr id="13" name="Content Placeholder 11"/>
          <p:cNvSpPr>
            <a:spLocks noGrp="1"/>
          </p:cNvSpPr>
          <p:nvPr>
            <p:ph idx="1"/>
          </p:nvPr>
        </p:nvSpPr>
        <p:spPr>
          <a:xfrm>
            <a:off x="6948264" y="4797152"/>
            <a:ext cx="2026427" cy="648072"/>
          </a:xfrm>
        </p:spPr>
        <p:txBody>
          <a:bodyPr/>
          <a:lstStyle/>
          <a:p>
            <a:pPr>
              <a:buBlip>
                <a:blip r:embed="rId4"/>
              </a:buBlip>
            </a:pPr>
            <a:r>
              <a:rPr lang="en-GB" b="1" dirty="0" smtClean="0"/>
              <a:t>Police</a:t>
            </a:r>
          </a:p>
        </p:txBody>
      </p:sp>
      <p:sp>
        <p:nvSpPr>
          <p:cNvPr id="15" name="Content Placeholder 11"/>
          <p:cNvSpPr txBox="1">
            <a:spLocks/>
          </p:cNvSpPr>
          <p:nvPr/>
        </p:nvSpPr>
        <p:spPr>
          <a:xfrm>
            <a:off x="2195736" y="2097507"/>
            <a:ext cx="3384376" cy="720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b="1" dirty="0" smtClean="0"/>
              <a:t>Website</a:t>
            </a:r>
          </a:p>
        </p:txBody>
      </p:sp>
      <p:sp>
        <p:nvSpPr>
          <p:cNvPr id="16" name="Content Placeholder 11"/>
          <p:cNvSpPr txBox="1">
            <a:spLocks/>
          </p:cNvSpPr>
          <p:nvPr/>
        </p:nvSpPr>
        <p:spPr>
          <a:xfrm>
            <a:off x="3891030" y="3059629"/>
            <a:ext cx="4330683" cy="9361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b="1" dirty="0" smtClean="0"/>
              <a:t>Talking </a:t>
            </a:r>
          </a:p>
          <a:p>
            <a:pPr marL="0" indent="0">
              <a:buNone/>
            </a:pPr>
            <a:r>
              <a:rPr lang="en-GB" b="1" dirty="0" smtClean="0"/>
              <a:t>    and listening</a:t>
            </a:r>
          </a:p>
        </p:txBody>
      </p:sp>
      <p:sp>
        <p:nvSpPr>
          <p:cNvPr id="17" name="Content Placeholder 11"/>
          <p:cNvSpPr txBox="1">
            <a:spLocks/>
          </p:cNvSpPr>
          <p:nvPr/>
        </p:nvSpPr>
        <p:spPr>
          <a:xfrm>
            <a:off x="163092" y="4797152"/>
            <a:ext cx="4330683"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b="1" dirty="0" smtClean="0"/>
              <a:t>Posters and TV</a:t>
            </a:r>
          </a:p>
        </p:txBody>
      </p:sp>
      <p:pic>
        <p:nvPicPr>
          <p:cNvPr id="1027" name="Picture 3" descr="C:\Users\josie.a\Pictures\Dud pics\Lapto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691800"/>
            <a:ext cx="2952328" cy="2941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sie.a\Pictures\Dud pics\Iphone.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00" b="99800" l="0" r="100000">
                        <a14:backgroundMark x1="28700" y1="97000" x2="72400" y2="97500"/>
                      </a14:backgroundRemoval>
                    </a14:imgEffect>
                  </a14:imgLayer>
                </a14:imgProps>
              </a:ext>
              <a:ext uri="{28A0092B-C50C-407E-A947-70E740481C1C}">
                <a14:useLocalDpi xmlns:a14="http://schemas.microsoft.com/office/drawing/2010/main" val="0"/>
              </a:ext>
            </a:extLst>
          </a:blip>
          <a:srcRect/>
          <a:stretch>
            <a:fillRect/>
          </a:stretch>
        </p:blipFill>
        <p:spPr bwMode="auto">
          <a:xfrm rot="20234995">
            <a:off x="5590583" y="1614254"/>
            <a:ext cx="3078000" cy="307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osie.a\Pictures\Dud pics\police-stickman.pn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667" b="100000" l="3000" r="100000"/>
                    </a14:imgEffect>
                  </a14:imgLayer>
                </a14:imgProps>
              </a:ext>
              <a:ext uri="{28A0092B-C50C-407E-A947-70E740481C1C}">
                <a14:useLocalDpi xmlns:a14="http://schemas.microsoft.com/office/drawing/2010/main" val="0"/>
              </a:ext>
            </a:extLst>
          </a:blip>
          <a:srcRect/>
          <a:stretch>
            <a:fillRect/>
          </a:stretch>
        </p:blipFill>
        <p:spPr bwMode="auto">
          <a:xfrm>
            <a:off x="5143767" y="4030358"/>
            <a:ext cx="2075488" cy="31145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josie.a\Pictures\Dud pics\Brick_wall_close-up_vie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3848" y="4869160"/>
            <a:ext cx="2268070" cy="15642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3786165408"/>
              </p:ext>
            </p:extLst>
          </p:nvPr>
        </p:nvGraphicFramePr>
        <p:xfrm>
          <a:off x="3830657" y="4988903"/>
          <a:ext cx="936104" cy="1324724"/>
        </p:xfrm>
        <a:graphic>
          <a:graphicData uri="http://schemas.openxmlformats.org/presentationml/2006/ole">
            <mc:AlternateContent xmlns:mc="http://schemas.openxmlformats.org/markup-compatibility/2006">
              <mc:Choice xmlns:v="urn:schemas-microsoft-com:vml" Requires="v">
                <p:oleObj spid="_x0000_s1036" name="Acrobat Document" r:id="rId11" imgW="5667119" imgH="8019810" progId="AcroExch.Document.11">
                  <p:embed/>
                </p:oleObj>
              </mc:Choice>
              <mc:Fallback>
                <p:oleObj name="Acrobat Document" r:id="rId11" imgW="5667119" imgH="8019810" progId="AcroExch.Document.11">
                  <p:embed/>
                  <p:pic>
                    <p:nvPicPr>
                      <p:cNvPr id="0" name=""/>
                      <p:cNvPicPr/>
                      <p:nvPr/>
                    </p:nvPicPr>
                    <p:blipFill>
                      <a:blip r:embed="rId12"/>
                      <a:stretch>
                        <a:fillRect/>
                      </a:stretch>
                    </p:blipFill>
                    <p:spPr>
                      <a:xfrm>
                        <a:off x="3830657" y="4988903"/>
                        <a:ext cx="936104" cy="1324724"/>
                      </a:xfrm>
                      <a:prstGeom prst="rect">
                        <a:avLst/>
                      </a:prstGeom>
                    </p:spPr>
                  </p:pic>
                </p:oleObj>
              </mc:Fallback>
            </mc:AlternateContent>
          </a:graphicData>
        </a:graphic>
      </p:graphicFrame>
    </p:spTree>
    <p:extLst>
      <p:ext uri="{BB962C8B-B14F-4D97-AF65-F5344CB8AC3E}">
        <p14:creationId xmlns:p14="http://schemas.microsoft.com/office/powerpoint/2010/main" val="195079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500"/>
                                        <p:tgtEl>
                                          <p:spTgt spid="1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fade">
                                      <p:cBhvr>
                                        <p:cTn id="3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Tara’s story</a:t>
            </a:r>
            <a:endParaRPr lang="en-GB" dirty="0">
              <a:solidFill>
                <a:schemeClr val="bg1"/>
              </a:solidFill>
            </a:endParaRPr>
          </a:p>
        </p:txBody>
      </p:sp>
      <p:sp>
        <p:nvSpPr>
          <p:cNvPr id="3" name="Content Placeholder 2"/>
          <p:cNvSpPr>
            <a:spLocks noGrp="1"/>
          </p:cNvSpPr>
          <p:nvPr>
            <p:ph idx="1"/>
          </p:nvPr>
        </p:nvSpPr>
        <p:spPr>
          <a:xfrm>
            <a:off x="467544" y="1700808"/>
            <a:ext cx="8229600" cy="676672"/>
          </a:xfrm>
        </p:spPr>
        <p:txBody>
          <a:bodyPr/>
          <a:lstStyle/>
          <a:p>
            <a:pPr>
              <a:buBlip>
                <a:blip r:embed="rId3"/>
              </a:buBlip>
            </a:pPr>
            <a:r>
              <a:rPr lang="en-GB" dirty="0" smtClean="0"/>
              <a:t>Tara was only 13 when she went missing </a:t>
            </a:r>
            <a:endParaRPr lang="en-GB" dirty="0"/>
          </a:p>
        </p:txBody>
      </p:sp>
      <p:sp>
        <p:nvSpPr>
          <p:cNvPr id="4" name="Content Placeholder 2"/>
          <p:cNvSpPr txBox="1">
            <a:spLocks/>
          </p:cNvSpPr>
          <p:nvPr/>
        </p:nvSpPr>
        <p:spPr>
          <a:xfrm>
            <a:off x="467544" y="2420888"/>
            <a:ext cx="8229600"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pPr>
            <a:r>
              <a:rPr lang="en-GB" dirty="0" smtClean="0"/>
              <a:t>She had left home without her phone and her family were really worried</a:t>
            </a:r>
            <a:endParaRPr lang="en-GB" dirty="0"/>
          </a:p>
        </p:txBody>
      </p:sp>
      <p:sp>
        <p:nvSpPr>
          <p:cNvPr id="5" name="Content Placeholder 2"/>
          <p:cNvSpPr txBox="1">
            <a:spLocks/>
          </p:cNvSpPr>
          <p:nvPr/>
        </p:nvSpPr>
        <p:spPr>
          <a:xfrm>
            <a:off x="467544" y="3645024"/>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pPr>
            <a:r>
              <a:rPr lang="en-GB" dirty="0" smtClean="0"/>
              <a:t>Posters, Twitter and Facebook</a:t>
            </a:r>
            <a:endParaRPr lang="en-GB" dirty="0"/>
          </a:p>
        </p:txBody>
      </p:sp>
      <p:sp>
        <p:nvSpPr>
          <p:cNvPr id="6" name="Content Placeholder 2"/>
          <p:cNvSpPr txBox="1">
            <a:spLocks/>
          </p:cNvSpPr>
          <p:nvPr/>
        </p:nvSpPr>
        <p:spPr>
          <a:xfrm>
            <a:off x="461148" y="4360007"/>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pPr>
            <a:r>
              <a:rPr lang="en-GB" dirty="0" smtClean="0"/>
              <a:t>Two days later Tara was </a:t>
            </a:r>
            <a:r>
              <a:rPr lang="en-GB" u="sng" dirty="0" smtClean="0">
                <a:solidFill>
                  <a:srgbClr val="D10074"/>
                </a:solidFill>
              </a:rPr>
              <a:t>found safe</a:t>
            </a:r>
            <a:r>
              <a:rPr lang="en-GB" dirty="0" smtClean="0"/>
              <a:t>!</a:t>
            </a:r>
            <a:endParaRPr lang="en-GB" dirty="0"/>
          </a:p>
        </p:txBody>
      </p:sp>
      <p:sp>
        <p:nvSpPr>
          <p:cNvPr id="7" name="Content Placeholder 2"/>
          <p:cNvSpPr txBox="1">
            <a:spLocks/>
          </p:cNvSpPr>
          <p:nvPr/>
        </p:nvSpPr>
        <p:spPr>
          <a:xfrm>
            <a:off x="467544" y="5040915"/>
            <a:ext cx="82296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3"/>
              </a:buBlip>
            </a:pPr>
            <a:r>
              <a:rPr lang="en-GB" dirty="0" smtClean="0"/>
              <a:t>She is now home with her family</a:t>
            </a:r>
            <a:endParaRPr lang="en-GB" dirty="0"/>
          </a:p>
        </p:txBody>
      </p:sp>
      <p:pic>
        <p:nvPicPr>
          <p:cNvPr id="3074" name="Picture 2" descr="C:\Users\josie.a\Pictures\Big Tweet bird.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176" y="3795097"/>
            <a:ext cx="2376264" cy="112981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sie.a\Pictures\FB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3931" y="2971275"/>
            <a:ext cx="1060897" cy="10608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osie.a\Pictures\Dud pics\Brick_wall_close-up_view.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320" y="4819791"/>
            <a:ext cx="1372100" cy="9462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p:cNvGraphicFramePr>
            <a:graphicFrameLocks noChangeAspect="1"/>
          </p:cNvGraphicFramePr>
          <p:nvPr>
            <p:extLst>
              <p:ext uri="{D42A27DB-BD31-4B8C-83A1-F6EECF244321}">
                <p14:modId xmlns:p14="http://schemas.microsoft.com/office/powerpoint/2010/main" val="3424496405"/>
              </p:ext>
            </p:extLst>
          </p:nvPr>
        </p:nvGraphicFramePr>
        <p:xfrm>
          <a:off x="7855215" y="4927909"/>
          <a:ext cx="541097" cy="765732"/>
        </p:xfrm>
        <a:graphic>
          <a:graphicData uri="http://schemas.openxmlformats.org/presentationml/2006/ole">
            <mc:AlternateContent xmlns:mc="http://schemas.openxmlformats.org/markup-compatibility/2006">
              <mc:Choice xmlns:v="urn:schemas-microsoft-com:vml" Requires="v">
                <p:oleObj spid="_x0000_s3083" name="Acrobat Document" r:id="rId8" imgW="5667119" imgH="8019810" progId="AcroExch.Document.11">
                  <p:embed/>
                </p:oleObj>
              </mc:Choice>
              <mc:Fallback>
                <p:oleObj name="Acrobat Document" r:id="rId8" imgW="5667119" imgH="8019810" progId="AcroExch.Document.11">
                  <p:embed/>
                  <p:pic>
                    <p:nvPicPr>
                      <p:cNvPr id="0" name=""/>
                      <p:cNvPicPr/>
                      <p:nvPr/>
                    </p:nvPicPr>
                    <p:blipFill>
                      <a:blip r:embed="rId9"/>
                      <a:stretch>
                        <a:fillRect/>
                      </a:stretch>
                    </p:blipFill>
                    <p:spPr>
                      <a:xfrm>
                        <a:off x="7855215" y="4927909"/>
                        <a:ext cx="541097" cy="765732"/>
                      </a:xfrm>
                      <a:prstGeom prst="rect">
                        <a:avLst/>
                      </a:prstGeom>
                    </p:spPr>
                  </p:pic>
                </p:oleObj>
              </mc:Fallback>
            </mc:AlternateContent>
          </a:graphicData>
        </a:graphic>
      </p:graphicFrame>
      <p:pic>
        <p:nvPicPr>
          <p:cNvPr id="3076" name="Picture 4" descr="C:\Users\josie.a\Pictures\Dud pics\Worried emoji 2.pn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9219" l="391" r="100000"/>
                    </a14:imgEffect>
                  </a14:imgLayer>
                </a14:imgProps>
              </a:ext>
              <a:ext uri="{28A0092B-C50C-407E-A947-70E740481C1C}">
                <a14:useLocalDpi xmlns:a14="http://schemas.microsoft.com/office/drawing/2010/main" val="0"/>
              </a:ext>
            </a:extLst>
          </a:blip>
          <a:srcRect/>
          <a:stretch>
            <a:fillRect/>
          </a:stretch>
        </p:blipFill>
        <p:spPr bwMode="auto">
          <a:xfrm>
            <a:off x="5990414" y="2831232"/>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500"/>
                                        <p:tgtEl>
                                          <p:spTgt spid="3075"/>
                                        </p:tgtEl>
                                      </p:cBhvr>
                                    </p:animEffect>
                                  </p:childTnLst>
                                </p:cTn>
                              </p:par>
                              <p:par>
                                <p:cTn id="24" presetID="10"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5428674"/>
            <a:ext cx="9144000" cy="1200329"/>
          </a:xfrm>
          <a:prstGeom prst="rect">
            <a:avLst/>
          </a:prstGeom>
          <a:solidFill>
            <a:srgbClr val="D10074"/>
          </a:solidFill>
        </p:spPr>
        <p:txBody>
          <a:bodyPr wrap="square" rtlCol="0">
            <a:spAutoFit/>
          </a:bodyPr>
          <a:lstStyle/>
          <a:p>
            <a:pPr marL="0" lvl="2" algn="ctr"/>
            <a:r>
              <a:rPr lang="en-GB" sz="2400" b="1" u="sng" dirty="0">
                <a:solidFill>
                  <a:schemeClr val="bg1"/>
                </a:solidFill>
              </a:rPr>
              <a:t>Always</a:t>
            </a:r>
            <a:r>
              <a:rPr lang="en-GB" sz="2400" dirty="0">
                <a:solidFill>
                  <a:schemeClr val="bg1"/>
                </a:solidFill>
              </a:rPr>
              <a:t> </a:t>
            </a:r>
            <a:r>
              <a:rPr lang="en-GB" sz="2400" dirty="0" smtClean="0"/>
              <a:t>tell </a:t>
            </a:r>
            <a:r>
              <a:rPr lang="en-GB" sz="2400" dirty="0"/>
              <a:t>your </a:t>
            </a:r>
            <a:r>
              <a:rPr lang="en-GB" sz="2400" dirty="0" smtClean="0"/>
              <a:t>parents or </a:t>
            </a:r>
            <a:r>
              <a:rPr lang="en-GB" sz="2400" dirty="0"/>
              <a:t>an adult </a:t>
            </a:r>
            <a:endParaRPr lang="en-GB" sz="2400" dirty="0" smtClean="0"/>
          </a:p>
          <a:p>
            <a:pPr marL="0" lvl="2" algn="ctr"/>
            <a:r>
              <a:rPr lang="en-GB" sz="2400" dirty="0" smtClean="0"/>
              <a:t>you </a:t>
            </a:r>
            <a:r>
              <a:rPr lang="en-GB" sz="2400" dirty="0"/>
              <a:t>trust where you’re going and </a:t>
            </a:r>
            <a:endParaRPr lang="en-GB" sz="2400" dirty="0" smtClean="0"/>
          </a:p>
          <a:p>
            <a:pPr marL="0" lvl="2" algn="ctr"/>
            <a:r>
              <a:rPr lang="en-GB" sz="2400" dirty="0" smtClean="0"/>
              <a:t>what </a:t>
            </a:r>
            <a:r>
              <a:rPr lang="en-GB" sz="2400" dirty="0"/>
              <a:t>you’re going to be doing</a:t>
            </a:r>
            <a:r>
              <a:rPr lang="en-GB" sz="2400" dirty="0" smtClean="0"/>
              <a:t>.</a:t>
            </a:r>
            <a:endParaRPr lang="en-GB" dirty="0"/>
          </a:p>
        </p:txBody>
      </p:sp>
      <p:sp>
        <p:nvSpPr>
          <p:cNvPr id="4" name="TextBox 3"/>
          <p:cNvSpPr txBox="1"/>
          <p:nvPr/>
        </p:nvSpPr>
        <p:spPr>
          <a:xfrm>
            <a:off x="0" y="1844824"/>
            <a:ext cx="9144000" cy="830997"/>
          </a:xfrm>
          <a:prstGeom prst="rect">
            <a:avLst/>
          </a:prstGeom>
          <a:solidFill>
            <a:srgbClr val="D10074"/>
          </a:solidFill>
        </p:spPr>
        <p:txBody>
          <a:bodyPr wrap="square" rtlCol="0">
            <a:spAutoFit/>
          </a:bodyPr>
          <a:lstStyle/>
          <a:p>
            <a:pPr marL="0" lvl="2" algn="ctr"/>
            <a:r>
              <a:rPr lang="en-GB" sz="2400" b="1" u="sng" dirty="0" smtClean="0">
                <a:solidFill>
                  <a:schemeClr val="bg1"/>
                </a:solidFill>
              </a:rPr>
              <a:t>Don’t </a:t>
            </a:r>
            <a:r>
              <a:rPr lang="en-GB" sz="2400" b="1" u="sng" dirty="0">
                <a:solidFill>
                  <a:schemeClr val="bg1"/>
                </a:solidFill>
              </a:rPr>
              <a:t>walk off</a:t>
            </a:r>
            <a:r>
              <a:rPr lang="en-GB" sz="2400" dirty="0">
                <a:solidFill>
                  <a:schemeClr val="bg1"/>
                </a:solidFill>
              </a:rPr>
              <a:t> </a:t>
            </a:r>
            <a:r>
              <a:rPr lang="en-GB" sz="2400" dirty="0"/>
              <a:t>anywhere with an adult </a:t>
            </a:r>
            <a:endParaRPr lang="en-GB" sz="2400" dirty="0" smtClean="0"/>
          </a:p>
          <a:p>
            <a:pPr marL="0" lvl="2" algn="ctr"/>
            <a:r>
              <a:rPr lang="en-GB" sz="2400" dirty="0" smtClean="0"/>
              <a:t>you </a:t>
            </a:r>
            <a:r>
              <a:rPr lang="en-GB" sz="2400" dirty="0"/>
              <a:t>do not know and trust</a:t>
            </a:r>
            <a:r>
              <a:rPr lang="en-GB" sz="2400" dirty="0" smtClean="0"/>
              <a:t>.</a:t>
            </a:r>
            <a:endParaRPr lang="en-GB" dirty="0"/>
          </a:p>
        </p:txBody>
      </p:sp>
      <p:sp>
        <p:nvSpPr>
          <p:cNvPr id="5" name="TextBox 4"/>
          <p:cNvSpPr txBox="1"/>
          <p:nvPr/>
        </p:nvSpPr>
        <p:spPr>
          <a:xfrm>
            <a:off x="1" y="3282921"/>
            <a:ext cx="9144000" cy="1200329"/>
          </a:xfrm>
          <a:prstGeom prst="rect">
            <a:avLst/>
          </a:prstGeom>
          <a:solidFill>
            <a:srgbClr val="D10074"/>
          </a:solidFill>
        </p:spPr>
        <p:txBody>
          <a:bodyPr wrap="square" rtlCol="0">
            <a:spAutoFit/>
          </a:bodyPr>
          <a:lstStyle/>
          <a:p>
            <a:pPr algn="ctr"/>
            <a:r>
              <a:rPr lang="en-GB" sz="2400" dirty="0"/>
              <a:t>If you ever feel scared, or get a worried </a:t>
            </a:r>
            <a:endParaRPr lang="en-GB" sz="2400" dirty="0" smtClean="0"/>
          </a:p>
          <a:p>
            <a:pPr algn="ctr"/>
            <a:r>
              <a:rPr lang="en-GB" sz="2400" dirty="0" smtClean="0"/>
              <a:t>feeling </a:t>
            </a:r>
            <a:r>
              <a:rPr lang="en-GB" sz="2400" dirty="0"/>
              <a:t>in your tummy, </a:t>
            </a:r>
            <a:r>
              <a:rPr lang="en-GB" sz="2400" dirty="0" smtClean="0"/>
              <a:t>when </a:t>
            </a:r>
            <a:r>
              <a:rPr lang="en-GB" sz="2400" dirty="0"/>
              <a:t>you are </a:t>
            </a:r>
            <a:endParaRPr lang="en-GB" sz="2400" dirty="0" smtClean="0"/>
          </a:p>
          <a:p>
            <a:pPr algn="ctr"/>
            <a:r>
              <a:rPr lang="en-GB" sz="2400" dirty="0" smtClean="0"/>
              <a:t>with </a:t>
            </a:r>
            <a:r>
              <a:rPr lang="en-GB" sz="2400" dirty="0"/>
              <a:t>a new adult then </a:t>
            </a:r>
            <a:r>
              <a:rPr lang="en-GB" sz="2400" b="1" u="sng" dirty="0">
                <a:solidFill>
                  <a:schemeClr val="bg1"/>
                </a:solidFill>
              </a:rPr>
              <a:t>tell an adult</a:t>
            </a:r>
            <a:r>
              <a:rPr lang="en-GB" sz="2400" b="1" dirty="0">
                <a:solidFill>
                  <a:schemeClr val="bg1"/>
                </a:solidFill>
              </a:rPr>
              <a:t> </a:t>
            </a:r>
            <a:r>
              <a:rPr lang="en-GB" sz="2400" dirty="0"/>
              <a:t>you trust.</a:t>
            </a:r>
          </a:p>
        </p:txBody>
      </p:sp>
      <p:sp>
        <p:nvSpPr>
          <p:cNvPr id="3" name="Title 2"/>
          <p:cNvSpPr>
            <a:spLocks noGrp="1"/>
          </p:cNvSpPr>
          <p:nvPr>
            <p:ph type="title"/>
          </p:nvPr>
        </p:nvSpPr>
        <p:spPr/>
        <p:txBody>
          <a:bodyPr/>
          <a:lstStyle/>
          <a:p>
            <a:r>
              <a:rPr lang="en-GB" b="1" dirty="0" smtClean="0">
                <a:solidFill>
                  <a:schemeClr val="bg1"/>
                </a:solidFill>
              </a:rPr>
              <a:t>How to keep </a:t>
            </a:r>
            <a:r>
              <a:rPr lang="en-GB" b="1" dirty="0" smtClean="0">
                <a:solidFill>
                  <a:srgbClr val="D10074"/>
                </a:solidFill>
              </a:rPr>
              <a:t>safe</a:t>
            </a:r>
            <a:endParaRPr lang="en-GB" b="1" dirty="0">
              <a:solidFill>
                <a:srgbClr val="D10074"/>
              </a:solidFill>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236296" y="2656678"/>
            <a:ext cx="1638932" cy="1656184"/>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504" y="1638189"/>
            <a:ext cx="1800200" cy="3000333"/>
          </a:xfrm>
          <a:prstGeom prst="rect">
            <a:avLst/>
          </a:prstGeom>
        </p:spPr>
      </p:pic>
      <p:pic>
        <p:nvPicPr>
          <p:cNvPr id="2050" name="Picture 2" descr="C:\Users\josie.a\Pictures\Dud pics\Sad happy emoji.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21" b="100000" l="49167" r="99167"/>
                    </a14:imgEffect>
                  </a14:imgLayer>
                </a14:imgProps>
              </a:ext>
              <a:ext uri="{28A0092B-C50C-407E-A947-70E740481C1C}">
                <a14:useLocalDpi xmlns:a14="http://schemas.microsoft.com/office/drawing/2010/main" val="0"/>
              </a:ext>
            </a:extLst>
          </a:blip>
          <a:srcRect l="51526"/>
          <a:stretch/>
        </p:blipFill>
        <p:spPr bwMode="auto">
          <a:xfrm>
            <a:off x="467544" y="4901056"/>
            <a:ext cx="1701417" cy="18255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josie.a\Desktop\HQ Missing People 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6007" y="5910240"/>
            <a:ext cx="1542759" cy="9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2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2928</TotalTime>
  <Words>922</Words>
  <Application>Microsoft Office PowerPoint</Application>
  <PresentationFormat>On-screen Show (4:3)</PresentationFormat>
  <Paragraphs>88</Paragraphs>
  <Slides>11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Acrobat Document</vt:lpstr>
      <vt:lpstr>Missing People</vt:lpstr>
      <vt:lpstr>Can you spot what is missing?</vt:lpstr>
      <vt:lpstr>PowerPoint Presentation</vt:lpstr>
      <vt:lpstr>How many people go missing?</vt:lpstr>
      <vt:lpstr>PowerPoint Presentation</vt:lpstr>
      <vt:lpstr>Why do some people go missing?</vt:lpstr>
      <vt:lpstr>How do we help?</vt:lpstr>
      <vt:lpstr>Tara’s story</vt:lpstr>
      <vt:lpstr>How to keep safe</vt:lpstr>
      <vt:lpstr>What can you remember?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Allan</dc:creator>
  <cp:lastModifiedBy>Bethan Hodges</cp:lastModifiedBy>
  <cp:revision>66</cp:revision>
  <dcterms:created xsi:type="dcterms:W3CDTF">2015-06-10T13:15:59Z</dcterms:created>
  <dcterms:modified xsi:type="dcterms:W3CDTF">2017-03-02T11:15:04Z</dcterms:modified>
</cp:coreProperties>
</file>