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6" r:id="rId2"/>
    <p:sldId id="257" r:id="rId3"/>
    <p:sldId id="258" r:id="rId4"/>
    <p:sldId id="260" r:id="rId5"/>
    <p:sldId id="261" r:id="rId6"/>
    <p:sldId id="256" r:id="rId7"/>
    <p:sldId id="267"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0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57" autoAdjust="0"/>
  </p:normalViewPr>
  <p:slideViewPr>
    <p:cSldViewPr>
      <p:cViewPr varScale="1">
        <p:scale>
          <a:sx n="58" d="100"/>
          <a:sy n="58" d="100"/>
        </p:scale>
        <p:origin x="-1680" y="-84"/>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282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BE9851-5552-4254-A947-12E47FCCE72B}" type="datetimeFigureOut">
              <a:rPr lang="en-GB" smtClean="0"/>
              <a:pPr/>
              <a:t>23/01/2018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5EE3A4-22AE-4B0F-94EF-18F1D8BCC978}" type="slidenum">
              <a:rPr lang="en-GB" smtClean="0"/>
              <a:pPr/>
              <a:t>‹#›</a:t>
            </a:fld>
            <a:endParaRPr lang="en-GB"/>
          </a:p>
        </p:txBody>
      </p:sp>
    </p:spTree>
    <p:extLst>
      <p:ext uri="{BB962C8B-B14F-4D97-AF65-F5344CB8AC3E}">
        <p14:creationId xmlns:p14="http://schemas.microsoft.com/office/powerpoint/2010/main" xmlns="" val="4220238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07C1C-E8E8-47DD-8454-B58F48EBB36C}" type="datetimeFigureOut">
              <a:rPr lang="en-GB" smtClean="0"/>
              <a:pPr/>
              <a:t>23/01/2018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D1C28C-F6D3-408F-B940-6CBAE21DFD02}" type="slidenum">
              <a:rPr lang="en-GB" smtClean="0"/>
              <a:pPr/>
              <a:t>‹#›</a:t>
            </a:fld>
            <a:endParaRPr lang="en-GB"/>
          </a:p>
        </p:txBody>
      </p:sp>
    </p:spTree>
    <p:extLst>
      <p:ext uri="{BB962C8B-B14F-4D97-AF65-F5344CB8AC3E}">
        <p14:creationId xmlns:p14="http://schemas.microsoft.com/office/powerpoint/2010/main" xmlns="" val="372892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am here today to tell you about a service called the Runaway helpline.  You may have heard or seen news items on social</a:t>
            </a:r>
            <a:r>
              <a:rPr lang="en-GB" baseline="0" dirty="0" smtClean="0"/>
              <a:t> media about young people who have gone missing</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Add  schoolbeat.org to slide </a:t>
            </a:r>
          </a:p>
          <a:p>
            <a:r>
              <a:rPr lang="en-GB" dirty="0" smtClean="0"/>
              <a:t>MEIC advocacy</a:t>
            </a:r>
            <a:r>
              <a:rPr lang="en-GB" baseline="0" dirty="0" smtClean="0"/>
              <a:t> and helpline?</a:t>
            </a:r>
            <a:r>
              <a:rPr lang="en-GB" dirty="0" smtClean="0"/>
              <a:t> </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a:t>
            </a:r>
            <a:r>
              <a:rPr lang="en-GB" baseline="0" dirty="0" smtClean="0"/>
              <a:t> learners</a:t>
            </a:r>
            <a:r>
              <a:rPr lang="en-GB" dirty="0" smtClean="0"/>
              <a:t> for estimates first.</a:t>
            </a:r>
          </a:p>
          <a:p>
            <a:r>
              <a:rPr lang="en-GB" dirty="0" smtClean="0"/>
              <a:t>Explain the</a:t>
            </a:r>
            <a:r>
              <a:rPr lang="en-GB" baseline="0" dirty="0" smtClean="0"/>
              <a:t> figure of 140,000 per year, that’s one every 5 minutes</a:t>
            </a:r>
          </a:p>
          <a:p>
            <a:r>
              <a:rPr lang="en-GB" baseline="0" dirty="0" smtClean="0"/>
              <a:t>Explain that most will be found safe and well but it’s really important that we move as quickly as possible</a:t>
            </a:r>
          </a:p>
          <a:p>
            <a:r>
              <a:rPr lang="en-GB" baseline="0" dirty="0" smtClean="0"/>
              <a:t>Acknowledge that sadly, some do not get found so quickly</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2</a:t>
            </a:fld>
            <a:endParaRPr lang="en-GB"/>
          </a:p>
        </p:txBody>
      </p:sp>
    </p:spTree>
    <p:extLst>
      <p:ext uri="{BB962C8B-B14F-4D97-AF65-F5344CB8AC3E}">
        <p14:creationId xmlns:p14="http://schemas.microsoft.com/office/powerpoint/2010/main" xmlns="" val="53294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 are many reasons why a child or teenager might go missing.</a:t>
            </a:r>
          </a:p>
          <a:p>
            <a:r>
              <a:rPr lang="en-GB" dirty="0" smtClean="0"/>
              <a:t>Ask the</a:t>
            </a:r>
            <a:r>
              <a:rPr lang="en-GB" baseline="0" dirty="0" smtClean="0"/>
              <a:t> learners</a:t>
            </a:r>
            <a:r>
              <a:rPr lang="en-GB" dirty="0" smtClean="0"/>
              <a:t> for their ideas.</a:t>
            </a:r>
            <a:r>
              <a:rPr lang="en-GB" baseline="0" dirty="0" smtClean="0"/>
              <a:t> </a:t>
            </a:r>
            <a:endParaRPr lang="en-GB" dirty="0" smtClean="0"/>
          </a:p>
          <a:p>
            <a:r>
              <a:rPr lang="en-GB" dirty="0" smtClean="0"/>
              <a:t>Discuss the key reasons</a:t>
            </a:r>
            <a:r>
              <a:rPr lang="en-GB" baseline="0" dirty="0" smtClean="0"/>
              <a:t> why an individual might feel unsafe or unhappy</a:t>
            </a:r>
            <a:endParaRPr lang="en-GB" dirty="0" smtClean="0"/>
          </a:p>
          <a:p>
            <a:r>
              <a:rPr lang="en-GB" baseline="0" dirty="0" smtClean="0"/>
              <a:t>Mention that the Runaway helpline supports young people, regardless of their reason for running away.</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3</a:t>
            </a:fld>
            <a:endParaRPr lang="en-GB"/>
          </a:p>
        </p:txBody>
      </p:sp>
    </p:spTree>
    <p:extLst>
      <p:ext uri="{BB962C8B-B14F-4D97-AF65-F5344CB8AC3E}">
        <p14:creationId xmlns:p14="http://schemas.microsoft.com/office/powerpoint/2010/main" xmlns="" val="393903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to reveal the statistic that accompanies each</a:t>
            </a:r>
            <a:r>
              <a:rPr lang="en-GB" baseline="0" dirty="0" smtClean="0"/>
              <a:t> image.</a:t>
            </a:r>
          </a:p>
          <a:p>
            <a:endParaRPr lang="en-GB" baseline="0" dirty="0" smtClean="0"/>
          </a:p>
          <a:p>
            <a:r>
              <a:rPr lang="en-GB" baseline="0" dirty="0" smtClean="0"/>
              <a:t>Ensure learners understand that young people may feel like they have to run away, however, choosing to do so puts them at serious risk.</a:t>
            </a:r>
          </a:p>
          <a:p>
            <a:endParaRPr lang="en-GB" baseline="0" dirty="0" smtClean="0"/>
          </a:p>
          <a:p>
            <a:r>
              <a:rPr lang="en-GB" baseline="0" dirty="0" smtClean="0"/>
              <a:t>The Runaway helpline wants to make sure everyone knows to contact them if they are thinking about it, or if they have left home. </a:t>
            </a:r>
          </a:p>
          <a:p>
            <a:r>
              <a:rPr lang="en-GB" baseline="0" dirty="0" smtClean="0"/>
              <a:t>Our priority is the person’s safety, we won’t make anyone do anything they don’t want to do.</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4</a:t>
            </a:fld>
            <a:endParaRPr lang="en-GB"/>
          </a:p>
        </p:txBody>
      </p:sp>
    </p:spTree>
    <p:extLst>
      <p:ext uri="{BB962C8B-B14F-4D97-AF65-F5344CB8AC3E}">
        <p14:creationId xmlns:p14="http://schemas.microsoft.com/office/powerpoint/2010/main" xmlns="" val="385746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Abi</a:t>
            </a:r>
            <a:r>
              <a:rPr lang="en-GB" dirty="0" smtClean="0"/>
              <a:t> is a 15 year old girl living in a small Welsh town.  </a:t>
            </a:r>
          </a:p>
          <a:p>
            <a:r>
              <a:rPr lang="en-GB" dirty="0" smtClean="0"/>
              <a:t>She has been living with her Gran for 3 months since she fell out with her mother over her Mum’s new boyfriend.  </a:t>
            </a:r>
          </a:p>
          <a:p>
            <a:r>
              <a:rPr lang="en-GB" dirty="0" smtClean="0"/>
              <a:t>After coming home very late one night </a:t>
            </a:r>
            <a:r>
              <a:rPr lang="en-GB" dirty="0" err="1" smtClean="0"/>
              <a:t>Abi’s</a:t>
            </a:r>
            <a:r>
              <a:rPr lang="en-GB" dirty="0" smtClean="0"/>
              <a:t> Gran was very annoyed that she hadn’t come home on time.  After a heated</a:t>
            </a:r>
            <a:r>
              <a:rPr lang="en-GB" baseline="0" dirty="0" smtClean="0"/>
              <a:t> row </a:t>
            </a:r>
            <a:r>
              <a:rPr lang="en-GB" baseline="0" dirty="0" err="1" smtClean="0"/>
              <a:t>Abi</a:t>
            </a:r>
            <a:r>
              <a:rPr lang="en-GB" baseline="0" dirty="0" smtClean="0"/>
              <a:t> ran away in the middle of the night and has since been staying with a friend. </a:t>
            </a:r>
          </a:p>
          <a:p>
            <a:r>
              <a:rPr lang="en-GB" baseline="0" dirty="0" smtClean="0"/>
              <a:t>When Gran found out that </a:t>
            </a:r>
            <a:r>
              <a:rPr lang="en-GB" baseline="0" dirty="0" err="1" smtClean="0"/>
              <a:t>Abi</a:t>
            </a:r>
            <a:r>
              <a:rPr lang="en-GB" baseline="0" dirty="0" smtClean="0"/>
              <a:t> had disappeared she firstly phoned everyone she could of to see if </a:t>
            </a:r>
            <a:r>
              <a:rPr lang="en-GB" baseline="0" dirty="0" err="1" smtClean="0"/>
              <a:t>Abi</a:t>
            </a:r>
            <a:r>
              <a:rPr lang="en-GB" baseline="0" dirty="0" smtClean="0"/>
              <a:t> was with them.  Finally she was so worries she phoned the police to report that </a:t>
            </a:r>
            <a:r>
              <a:rPr lang="en-GB" baseline="0" dirty="0" err="1" smtClean="0"/>
              <a:t>Abi</a:t>
            </a:r>
            <a:r>
              <a:rPr lang="en-GB" baseline="0" dirty="0" smtClean="0"/>
              <a:t> had gone missing.</a:t>
            </a:r>
          </a:p>
          <a:p>
            <a:r>
              <a:rPr lang="en-GB" baseline="0" dirty="0" smtClean="0"/>
              <a:t>The Runaway helpline contacted </a:t>
            </a:r>
            <a:r>
              <a:rPr lang="en-GB" baseline="0" dirty="0" err="1" smtClean="0"/>
              <a:t>Abi</a:t>
            </a:r>
            <a:r>
              <a:rPr lang="en-GB" baseline="0" dirty="0" smtClean="0"/>
              <a:t> by sending a </a:t>
            </a:r>
            <a:r>
              <a:rPr lang="en-GB" baseline="0" dirty="0" err="1" smtClean="0"/>
              <a:t>TextSafe</a:t>
            </a:r>
            <a:r>
              <a:rPr lang="en-GB" baseline="0" dirty="0" smtClean="0"/>
              <a:t> message to let her know she could call the helpline for confidential support.  </a:t>
            </a:r>
          </a:p>
          <a:p>
            <a:r>
              <a:rPr lang="en-GB" baseline="0" dirty="0" smtClean="0"/>
              <a:t>Reassured by the fact that the call was confidential </a:t>
            </a:r>
            <a:r>
              <a:rPr lang="en-GB" baseline="0" dirty="0" err="1" smtClean="0"/>
              <a:t>Abi</a:t>
            </a:r>
            <a:r>
              <a:rPr lang="en-GB" baseline="0" dirty="0" smtClean="0"/>
              <a:t> phoned the helpline. </a:t>
            </a:r>
          </a:p>
          <a:p>
            <a:r>
              <a:rPr lang="en-GB" baseline="0" dirty="0" err="1" smtClean="0"/>
              <a:t>Rima</a:t>
            </a:r>
            <a:r>
              <a:rPr lang="en-GB" baseline="0" dirty="0" smtClean="0"/>
              <a:t>, the helpline worker,  listened to </a:t>
            </a:r>
            <a:r>
              <a:rPr lang="en-GB" baseline="0" dirty="0" err="1" smtClean="0"/>
              <a:t>Abi</a:t>
            </a:r>
            <a:r>
              <a:rPr lang="en-GB" baseline="0" dirty="0" smtClean="0"/>
              <a:t> carefully and encouraged her to speak to a trusted adult about her problems. </a:t>
            </a:r>
          </a:p>
          <a:p>
            <a:r>
              <a:rPr lang="en-GB" baseline="0" dirty="0" err="1" smtClean="0"/>
              <a:t>Abi</a:t>
            </a:r>
            <a:r>
              <a:rPr lang="en-GB" baseline="0" dirty="0" smtClean="0"/>
              <a:t> said she could chat with one of her teachers who had helped her before when her Dad left.  </a:t>
            </a:r>
            <a:r>
              <a:rPr lang="en-GB" baseline="0" dirty="0" err="1" smtClean="0"/>
              <a:t>Rima</a:t>
            </a:r>
            <a:r>
              <a:rPr lang="en-GB" baseline="0" dirty="0" smtClean="0"/>
              <a:t> explained to </a:t>
            </a:r>
            <a:r>
              <a:rPr lang="en-GB" baseline="0" dirty="0" err="1" smtClean="0"/>
              <a:t>Abi</a:t>
            </a:r>
            <a:r>
              <a:rPr lang="en-GB" baseline="0" dirty="0" smtClean="0"/>
              <a:t> that until she was  sure she was safe and well the police would need to continue looking for her. </a:t>
            </a:r>
          </a:p>
          <a:p>
            <a:r>
              <a:rPr lang="en-GB" baseline="0" dirty="0" err="1" smtClean="0"/>
              <a:t>Rima</a:t>
            </a:r>
            <a:r>
              <a:rPr lang="en-GB" baseline="0" dirty="0" smtClean="0"/>
              <a:t> explained that if </a:t>
            </a:r>
            <a:r>
              <a:rPr lang="en-GB" baseline="0" dirty="0" err="1" smtClean="0"/>
              <a:t>Abi</a:t>
            </a:r>
            <a:r>
              <a:rPr lang="en-GB" baseline="0" dirty="0" smtClean="0"/>
              <a:t> was ready, </a:t>
            </a:r>
            <a:r>
              <a:rPr lang="en-GB" baseline="0" dirty="0" err="1" smtClean="0"/>
              <a:t>Rima</a:t>
            </a:r>
            <a:r>
              <a:rPr lang="en-GB" baseline="0" dirty="0" smtClean="0"/>
              <a:t> could stay on the line and connect </a:t>
            </a:r>
            <a:r>
              <a:rPr lang="en-GB" baseline="0" dirty="0" err="1" smtClean="0"/>
              <a:t>Abi</a:t>
            </a:r>
            <a:r>
              <a:rPr lang="en-GB" baseline="0" dirty="0" smtClean="0"/>
              <a:t> to the police without letting on where she was. </a:t>
            </a:r>
          </a:p>
          <a:p>
            <a:r>
              <a:rPr lang="en-GB" baseline="0" dirty="0" smtClean="0"/>
              <a:t> She reassured </a:t>
            </a:r>
            <a:r>
              <a:rPr lang="en-GB" baseline="0" dirty="0" err="1" smtClean="0"/>
              <a:t>Abi</a:t>
            </a:r>
            <a:r>
              <a:rPr lang="en-GB" baseline="0" dirty="0" smtClean="0"/>
              <a:t> that the service was confidential, and would not share any information about her without her permission – UNLESS THRER WERE SIGNIFICANT CONCERNS ABOUT HER SAFETY.</a:t>
            </a:r>
          </a:p>
          <a:p>
            <a:r>
              <a:rPr lang="en-GB" baseline="0" dirty="0" err="1" smtClean="0"/>
              <a:t>Abi</a:t>
            </a:r>
            <a:r>
              <a:rPr lang="en-GB" baseline="0" dirty="0" smtClean="0"/>
              <a:t> agreed to do this and spoke to the Police on the phone.  PC Jenny was very supportive and finally </a:t>
            </a:r>
            <a:r>
              <a:rPr lang="en-GB" baseline="0" dirty="0" err="1" smtClean="0"/>
              <a:t>Abi</a:t>
            </a:r>
            <a:r>
              <a:rPr lang="en-GB" baseline="0" dirty="0" smtClean="0"/>
              <a:t> told her where she was staying.  PC Jenny said she would have to send some officers around to check that she was OK.  </a:t>
            </a:r>
          </a:p>
          <a:p>
            <a:r>
              <a:rPr lang="en-GB" baseline="0" dirty="0" err="1" smtClean="0"/>
              <a:t>Rima</a:t>
            </a:r>
            <a:r>
              <a:rPr lang="en-GB" baseline="0" dirty="0" smtClean="0"/>
              <a:t> promised that there would be someone to listen to her at any time if she needed further help or support. </a:t>
            </a:r>
          </a:p>
          <a:p>
            <a:r>
              <a:rPr lang="en-GB" baseline="0" dirty="0" smtClean="0"/>
              <a:t>Later that week, </a:t>
            </a:r>
            <a:r>
              <a:rPr lang="en-GB" baseline="0" dirty="0" err="1" smtClean="0"/>
              <a:t>Abi</a:t>
            </a:r>
            <a:r>
              <a:rPr lang="en-GB" baseline="0" dirty="0" smtClean="0"/>
              <a:t> saw the teacher who helped her to think through going back to </a:t>
            </a:r>
            <a:r>
              <a:rPr lang="en-GB" baseline="0" dirty="0" err="1" smtClean="0"/>
              <a:t>Gran’s</a:t>
            </a:r>
            <a:r>
              <a:rPr lang="en-GB" baseline="0" dirty="0" smtClean="0"/>
              <a:t>. </a:t>
            </a:r>
          </a:p>
          <a:p>
            <a:endParaRPr lang="en-GB" baseline="0" dirty="0" smtClean="0"/>
          </a:p>
          <a:p>
            <a:endParaRPr lang="en-GB" baseline="0" dirty="0" smtClean="0"/>
          </a:p>
          <a:p>
            <a:endParaRPr lang="en-GB" baseline="0" dirty="0" smtClean="0"/>
          </a:p>
          <a:p>
            <a:r>
              <a:rPr lang="en-GB" baseline="0" dirty="0" smtClean="0"/>
              <a:t>During the call </a:t>
            </a:r>
            <a:endParaRPr lang="en-GB" dirty="0" smtClean="0"/>
          </a:p>
          <a:p>
            <a:endParaRPr lang="en-GB" dirty="0" smtClean="0"/>
          </a:p>
          <a:p>
            <a:endParaRPr lang="en-GB" dirty="0" smtClean="0"/>
          </a:p>
          <a:p>
            <a:r>
              <a:rPr lang="en-GB" dirty="0" err="1" smtClean="0"/>
              <a:t>Abi</a:t>
            </a:r>
            <a:r>
              <a:rPr lang="en-GB" dirty="0" smtClean="0"/>
              <a:t> called in to the Runaway helpline after receiving a Text Safe message from the charity. </a:t>
            </a:r>
          </a:p>
          <a:p>
            <a:r>
              <a:rPr lang="en-GB" dirty="0" smtClean="0"/>
              <a:t>A </a:t>
            </a:r>
            <a:r>
              <a:rPr lang="en-GB" dirty="0" err="1" smtClean="0"/>
              <a:t>TextSafe</a:t>
            </a:r>
            <a:r>
              <a:rPr lang="en-GB" dirty="0" smtClean="0"/>
              <a:t> message is a text that Runaway</a:t>
            </a:r>
            <a:r>
              <a:rPr lang="en-GB" baseline="0" dirty="0" smtClean="0"/>
              <a:t> helpline</a:t>
            </a:r>
            <a:r>
              <a:rPr lang="en-GB" dirty="0" smtClean="0"/>
              <a:t> can send to a missing person’s phone to let them know they can call the</a:t>
            </a:r>
            <a:r>
              <a:rPr lang="en-GB" baseline="0" dirty="0" smtClean="0"/>
              <a:t> helpline</a:t>
            </a:r>
            <a:r>
              <a:rPr lang="en-GB" dirty="0" smtClean="0"/>
              <a:t> for confidential support.</a:t>
            </a:r>
          </a:p>
          <a:p>
            <a:endParaRPr lang="en-GB" dirty="0" smtClean="0"/>
          </a:p>
          <a:p>
            <a:r>
              <a:rPr lang="en-GB" dirty="0" smtClean="0"/>
              <a:t>During the call, Abi explained that she was unhappy at home as a result of family arguments. </a:t>
            </a:r>
          </a:p>
          <a:p>
            <a:endParaRPr lang="en-GB" dirty="0" smtClean="0"/>
          </a:p>
          <a:p>
            <a:r>
              <a:rPr lang="en-GB" dirty="0" smtClean="0"/>
              <a:t>Then</a:t>
            </a:r>
            <a:r>
              <a:rPr lang="en-GB" baseline="0" dirty="0" smtClean="0"/>
              <a:t> Runaway helpline listened</a:t>
            </a:r>
            <a:r>
              <a:rPr lang="en-GB" dirty="0" smtClean="0"/>
              <a:t> carefully and advised Abi that if she felt able to tell someone about her situation, this might help her to get specific support. Abi said that she thought she could speak to her support worker at school.</a:t>
            </a:r>
          </a:p>
          <a:p>
            <a:endParaRPr lang="en-GB" dirty="0" smtClean="0"/>
          </a:p>
          <a:p>
            <a:r>
              <a:rPr lang="en-GB" dirty="0" smtClean="0"/>
              <a:t>The</a:t>
            </a:r>
            <a:r>
              <a:rPr lang="en-GB" baseline="0" dirty="0" smtClean="0"/>
              <a:t> Runaway helpline</a:t>
            </a:r>
            <a:r>
              <a:rPr lang="en-GB" dirty="0" smtClean="0"/>
              <a:t> explained that until they could be sure Abi was safe and well, the police would have to continue looking for her. </a:t>
            </a:r>
          </a:p>
          <a:p>
            <a:r>
              <a:rPr lang="en-GB" dirty="0" smtClean="0"/>
              <a:t>We asked if Abi would like to speak to the police herself, and that the charity could make a three-way call that wouldn't disclose her location. </a:t>
            </a:r>
          </a:p>
          <a:p>
            <a:r>
              <a:rPr lang="en-GB" dirty="0" smtClean="0"/>
              <a:t>We reassured Abi that the charity was a confidential service and wouldn't share information about her without her permission. </a:t>
            </a:r>
            <a:r>
              <a:rPr lang="en-GB" dirty="0" smtClean="0">
                <a:solidFill>
                  <a:srgbClr val="FF0000"/>
                </a:solidFill>
              </a:rPr>
              <a:t>UNLESS SHE</a:t>
            </a:r>
            <a:r>
              <a:rPr lang="en-GB" baseline="0" dirty="0" smtClean="0">
                <a:solidFill>
                  <a:srgbClr val="FF0000"/>
                </a:solidFill>
              </a:rPr>
              <a:t> WAS AT RISK</a:t>
            </a:r>
            <a:endParaRPr lang="en-GB" dirty="0" smtClean="0">
              <a:solidFill>
                <a:srgbClr val="FF0000"/>
              </a:solidFill>
            </a:endParaRPr>
          </a:p>
          <a:p>
            <a:endParaRPr lang="en-GB" dirty="0" smtClean="0"/>
          </a:p>
          <a:p>
            <a:r>
              <a:rPr lang="en-GB" dirty="0" smtClean="0"/>
              <a:t>Abi agreed and was connected to the police officer, who was very supportive of Abi. </a:t>
            </a:r>
          </a:p>
          <a:p>
            <a:r>
              <a:rPr lang="en-GB" dirty="0" smtClean="0"/>
              <a:t>The  police</a:t>
            </a:r>
            <a:r>
              <a:rPr lang="en-GB" baseline="0" dirty="0" smtClean="0"/>
              <a:t> </a:t>
            </a:r>
            <a:r>
              <a:rPr lang="en-GB" dirty="0" smtClean="0"/>
              <a:t>officer asked if she could tell him where she was and Abi gave the address of her friend's house where she had been staying.</a:t>
            </a:r>
          </a:p>
          <a:p>
            <a:endParaRPr lang="en-GB" dirty="0" smtClean="0"/>
          </a:p>
          <a:p>
            <a:r>
              <a:rPr lang="en-GB" dirty="0" smtClean="0"/>
              <a:t>The officer let Abi know that he'd ask some officers to attend the address as soon as they could to check she was okay. </a:t>
            </a:r>
          </a:p>
          <a:p>
            <a:endParaRPr lang="en-GB" dirty="0" smtClean="0"/>
          </a:p>
          <a:p>
            <a:r>
              <a:rPr lang="en-GB" dirty="0" smtClean="0"/>
              <a:t>We continued to support Abi after the three-way call ended and encouraged her to contact the charity at any time if she needed further help or support.</a:t>
            </a:r>
          </a:p>
        </p:txBody>
      </p:sp>
      <p:sp>
        <p:nvSpPr>
          <p:cNvPr id="4" name="Slide Number Placeholder 3"/>
          <p:cNvSpPr>
            <a:spLocks noGrp="1"/>
          </p:cNvSpPr>
          <p:nvPr>
            <p:ph type="sldNum" sz="quarter" idx="10"/>
          </p:nvPr>
        </p:nvSpPr>
        <p:spPr/>
        <p:txBody>
          <a:bodyPr/>
          <a:lstStyle/>
          <a:p>
            <a:fld id="{93D1C28C-F6D3-408F-B940-6CBAE21DFD02}" type="slidenum">
              <a:rPr lang="en-GB" smtClean="0"/>
              <a:pPr/>
              <a:t>6</a:t>
            </a:fld>
            <a:endParaRPr lang="en-GB"/>
          </a:p>
        </p:txBody>
      </p:sp>
    </p:spTree>
    <p:extLst>
      <p:ext uri="{BB962C8B-B14F-4D97-AF65-F5344CB8AC3E}">
        <p14:creationId xmlns:p14="http://schemas.microsoft.com/office/powerpoint/2010/main" xmlns="" val="36522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Abi</a:t>
            </a:r>
            <a:r>
              <a:rPr lang="en-GB" dirty="0" smtClean="0"/>
              <a:t> is a 15 year old girl living in a small Welsh town.  </a:t>
            </a:r>
          </a:p>
          <a:p>
            <a:r>
              <a:rPr lang="en-GB" dirty="0" smtClean="0"/>
              <a:t>She has been living with her Gran for 3 months since she fell out with her mother over her Mum’s new boyfriend.  </a:t>
            </a:r>
          </a:p>
          <a:p>
            <a:r>
              <a:rPr lang="en-GB" dirty="0" smtClean="0"/>
              <a:t>After coming home very late one night </a:t>
            </a:r>
            <a:r>
              <a:rPr lang="en-GB" dirty="0" err="1" smtClean="0"/>
              <a:t>Abi’s</a:t>
            </a:r>
            <a:r>
              <a:rPr lang="en-GB" dirty="0" smtClean="0"/>
              <a:t> Gran was very annoyed that she hadn’t come home on time.  After a heated</a:t>
            </a:r>
            <a:r>
              <a:rPr lang="en-GB" baseline="0" dirty="0" smtClean="0"/>
              <a:t> row </a:t>
            </a:r>
            <a:r>
              <a:rPr lang="en-GB" baseline="0" dirty="0" err="1" smtClean="0"/>
              <a:t>Abi</a:t>
            </a:r>
            <a:r>
              <a:rPr lang="en-GB" baseline="0" dirty="0" smtClean="0"/>
              <a:t> ran away in the middle of the night and has since been staying with a friend. </a:t>
            </a:r>
          </a:p>
          <a:p>
            <a:r>
              <a:rPr lang="en-GB" baseline="0" dirty="0" smtClean="0"/>
              <a:t>When Gran found out that </a:t>
            </a:r>
            <a:r>
              <a:rPr lang="en-GB" baseline="0" dirty="0" err="1" smtClean="0"/>
              <a:t>Abi</a:t>
            </a:r>
            <a:r>
              <a:rPr lang="en-GB" baseline="0" dirty="0" smtClean="0"/>
              <a:t> had disappeared she firstly phoned everyone she could of to see if </a:t>
            </a:r>
            <a:r>
              <a:rPr lang="en-GB" baseline="0" dirty="0" err="1" smtClean="0"/>
              <a:t>Abi</a:t>
            </a:r>
            <a:r>
              <a:rPr lang="en-GB" baseline="0" dirty="0" smtClean="0"/>
              <a:t> was with them.  Finally she was so worries she phoned the police to report that </a:t>
            </a:r>
            <a:r>
              <a:rPr lang="en-GB" baseline="0" dirty="0" err="1" smtClean="0"/>
              <a:t>Abi</a:t>
            </a:r>
            <a:r>
              <a:rPr lang="en-GB" baseline="0" dirty="0" smtClean="0"/>
              <a:t> had gone missing.</a:t>
            </a:r>
          </a:p>
          <a:p>
            <a:r>
              <a:rPr lang="en-GB" baseline="0" dirty="0" smtClean="0"/>
              <a:t>The Runaway helpline contacted </a:t>
            </a:r>
            <a:r>
              <a:rPr lang="en-GB" baseline="0" dirty="0" err="1" smtClean="0"/>
              <a:t>Abi</a:t>
            </a:r>
            <a:r>
              <a:rPr lang="en-GB" baseline="0" dirty="0" smtClean="0"/>
              <a:t> by sending a </a:t>
            </a:r>
            <a:r>
              <a:rPr lang="en-GB" baseline="0" dirty="0" err="1" smtClean="0"/>
              <a:t>TextSafe</a:t>
            </a:r>
            <a:r>
              <a:rPr lang="en-GB" baseline="0" dirty="0" smtClean="0"/>
              <a:t> message to let her know she could call the helpline for confidential support.  </a:t>
            </a:r>
          </a:p>
          <a:p>
            <a:r>
              <a:rPr lang="en-GB" baseline="0" dirty="0" smtClean="0"/>
              <a:t>Reassured by the fact that the call was confidential </a:t>
            </a:r>
            <a:r>
              <a:rPr lang="en-GB" baseline="0" dirty="0" err="1" smtClean="0"/>
              <a:t>Abi</a:t>
            </a:r>
            <a:r>
              <a:rPr lang="en-GB" baseline="0" dirty="0" smtClean="0"/>
              <a:t> phoned the helpline. </a:t>
            </a:r>
          </a:p>
          <a:p>
            <a:r>
              <a:rPr lang="en-GB" baseline="0" dirty="0" err="1" smtClean="0"/>
              <a:t>Rima</a:t>
            </a:r>
            <a:r>
              <a:rPr lang="en-GB" baseline="0" dirty="0" smtClean="0"/>
              <a:t>, the helpline worker,  listened to </a:t>
            </a:r>
            <a:r>
              <a:rPr lang="en-GB" baseline="0" dirty="0" err="1" smtClean="0"/>
              <a:t>Abi</a:t>
            </a:r>
            <a:r>
              <a:rPr lang="en-GB" baseline="0" dirty="0" smtClean="0"/>
              <a:t> carefully and encouraged her to speak to a trusted adult about her problems. </a:t>
            </a:r>
          </a:p>
          <a:p>
            <a:r>
              <a:rPr lang="en-GB" baseline="0" dirty="0" err="1" smtClean="0"/>
              <a:t>Abi</a:t>
            </a:r>
            <a:r>
              <a:rPr lang="en-GB" baseline="0" dirty="0" smtClean="0"/>
              <a:t> said she could chat with one of her teachers who had helped her before when her Dad left.  </a:t>
            </a:r>
            <a:r>
              <a:rPr lang="en-GB" baseline="0" dirty="0" err="1" smtClean="0"/>
              <a:t>Rima</a:t>
            </a:r>
            <a:r>
              <a:rPr lang="en-GB" baseline="0" dirty="0" smtClean="0"/>
              <a:t> explained to </a:t>
            </a:r>
            <a:r>
              <a:rPr lang="en-GB" baseline="0" dirty="0" err="1" smtClean="0"/>
              <a:t>Abi</a:t>
            </a:r>
            <a:r>
              <a:rPr lang="en-GB" baseline="0" dirty="0" smtClean="0"/>
              <a:t> that until she was  sure she was safe and well the police would need to continue looking for her. </a:t>
            </a:r>
          </a:p>
          <a:p>
            <a:r>
              <a:rPr lang="en-GB" baseline="0" dirty="0" err="1" smtClean="0"/>
              <a:t>Rima</a:t>
            </a:r>
            <a:r>
              <a:rPr lang="en-GB" baseline="0" dirty="0" smtClean="0"/>
              <a:t> explained that if </a:t>
            </a:r>
            <a:r>
              <a:rPr lang="en-GB" baseline="0" dirty="0" err="1" smtClean="0"/>
              <a:t>Abi</a:t>
            </a:r>
            <a:r>
              <a:rPr lang="en-GB" baseline="0" dirty="0" smtClean="0"/>
              <a:t> was ready, </a:t>
            </a:r>
            <a:r>
              <a:rPr lang="en-GB" baseline="0" dirty="0" err="1" smtClean="0"/>
              <a:t>Rima</a:t>
            </a:r>
            <a:r>
              <a:rPr lang="en-GB" baseline="0" dirty="0" smtClean="0"/>
              <a:t> could stay on the line and connect </a:t>
            </a:r>
            <a:r>
              <a:rPr lang="en-GB" baseline="0" dirty="0" err="1" smtClean="0"/>
              <a:t>Abi</a:t>
            </a:r>
            <a:r>
              <a:rPr lang="en-GB" baseline="0" dirty="0" smtClean="0"/>
              <a:t> to the police without letting on where she was. </a:t>
            </a:r>
          </a:p>
          <a:p>
            <a:r>
              <a:rPr lang="en-GB" baseline="0" dirty="0" smtClean="0"/>
              <a:t> She reassured </a:t>
            </a:r>
            <a:r>
              <a:rPr lang="en-GB" baseline="0" dirty="0" err="1" smtClean="0"/>
              <a:t>Abi</a:t>
            </a:r>
            <a:r>
              <a:rPr lang="en-GB" baseline="0" dirty="0" smtClean="0"/>
              <a:t> that the service was confidential, and would not share any information about her without her permission – UNLESS THRER WERE SIGNIFICANT CONCERNS ABOUT HER SAFETY.</a:t>
            </a:r>
          </a:p>
          <a:p>
            <a:r>
              <a:rPr lang="en-GB" baseline="0" dirty="0" err="1" smtClean="0"/>
              <a:t>Abi</a:t>
            </a:r>
            <a:r>
              <a:rPr lang="en-GB" baseline="0" dirty="0" smtClean="0"/>
              <a:t> agreed to do this and spoke to the Police on the phone.  PC Jenny was very supportive and finally </a:t>
            </a:r>
            <a:r>
              <a:rPr lang="en-GB" baseline="0" dirty="0" err="1" smtClean="0"/>
              <a:t>Abi</a:t>
            </a:r>
            <a:r>
              <a:rPr lang="en-GB" baseline="0" dirty="0" smtClean="0"/>
              <a:t> told her where she was staying.  PC Jenny said she would have to send some officers around to check that she was OK.  </a:t>
            </a:r>
          </a:p>
          <a:p>
            <a:r>
              <a:rPr lang="en-GB" baseline="0" dirty="0" err="1" smtClean="0"/>
              <a:t>Rima</a:t>
            </a:r>
            <a:r>
              <a:rPr lang="en-GB" baseline="0" dirty="0" smtClean="0"/>
              <a:t> promised that there would be someone to listen to her at any time if she needed further help or support. </a:t>
            </a:r>
          </a:p>
          <a:p>
            <a:r>
              <a:rPr lang="en-GB" baseline="0" dirty="0" smtClean="0"/>
              <a:t>Later that week, </a:t>
            </a:r>
            <a:r>
              <a:rPr lang="en-GB" baseline="0" dirty="0" err="1" smtClean="0"/>
              <a:t>Abi</a:t>
            </a:r>
            <a:r>
              <a:rPr lang="en-GB" baseline="0" dirty="0" smtClean="0"/>
              <a:t> saw the teacher who helped her to think through going back to </a:t>
            </a:r>
            <a:r>
              <a:rPr lang="en-GB" baseline="0" dirty="0" err="1" smtClean="0"/>
              <a:t>Gran’s</a:t>
            </a:r>
            <a:r>
              <a:rPr lang="en-GB" baseline="0" smtClean="0"/>
              <a:t>. </a:t>
            </a:r>
            <a:endParaRPr lang="en-GB" baseline="0" dirty="0" smtClean="0"/>
          </a:p>
          <a:p>
            <a:endParaRPr lang="en-GB" baseline="0" dirty="0" smtClean="0"/>
          </a:p>
          <a:p>
            <a:endParaRPr lang="en-GB" baseline="0" dirty="0" smtClean="0"/>
          </a:p>
          <a:p>
            <a:endParaRPr lang="en-GB" baseline="0" dirty="0" smtClean="0"/>
          </a:p>
          <a:p>
            <a:r>
              <a:rPr lang="en-GB" baseline="0" dirty="0" smtClean="0"/>
              <a:t>During the call </a:t>
            </a:r>
            <a:endParaRPr lang="en-GB" dirty="0" smtClean="0"/>
          </a:p>
          <a:p>
            <a:endParaRPr lang="en-GB" dirty="0" smtClean="0"/>
          </a:p>
          <a:p>
            <a:endParaRPr lang="en-GB" dirty="0" smtClean="0"/>
          </a:p>
          <a:p>
            <a:r>
              <a:rPr lang="en-GB" dirty="0" err="1" smtClean="0"/>
              <a:t>Abi</a:t>
            </a:r>
            <a:r>
              <a:rPr lang="en-GB" dirty="0" smtClean="0"/>
              <a:t> called in to the Runaway helpline after receiving a Text Safe message from the charity. </a:t>
            </a:r>
          </a:p>
          <a:p>
            <a:r>
              <a:rPr lang="en-GB" dirty="0" smtClean="0"/>
              <a:t>A </a:t>
            </a:r>
            <a:r>
              <a:rPr lang="en-GB" dirty="0" err="1" smtClean="0"/>
              <a:t>TextSafe</a:t>
            </a:r>
            <a:r>
              <a:rPr lang="en-GB" dirty="0" smtClean="0"/>
              <a:t> message is a text that Runaway</a:t>
            </a:r>
            <a:r>
              <a:rPr lang="en-GB" baseline="0" dirty="0" smtClean="0"/>
              <a:t> helpline</a:t>
            </a:r>
            <a:r>
              <a:rPr lang="en-GB" dirty="0" smtClean="0"/>
              <a:t> can send to a missing person’s phone to let them know they can call the</a:t>
            </a:r>
            <a:r>
              <a:rPr lang="en-GB" baseline="0" dirty="0" smtClean="0"/>
              <a:t> helpline</a:t>
            </a:r>
            <a:r>
              <a:rPr lang="en-GB" dirty="0" smtClean="0"/>
              <a:t> for confidential support.</a:t>
            </a:r>
          </a:p>
          <a:p>
            <a:endParaRPr lang="en-GB" dirty="0" smtClean="0"/>
          </a:p>
          <a:p>
            <a:r>
              <a:rPr lang="en-GB" dirty="0" smtClean="0"/>
              <a:t>During the call, Abi explained that she was unhappy at home as a result of family arguments. </a:t>
            </a:r>
          </a:p>
          <a:p>
            <a:endParaRPr lang="en-GB" dirty="0" smtClean="0"/>
          </a:p>
          <a:p>
            <a:r>
              <a:rPr lang="en-GB" dirty="0" smtClean="0"/>
              <a:t>Then</a:t>
            </a:r>
            <a:r>
              <a:rPr lang="en-GB" baseline="0" dirty="0" smtClean="0"/>
              <a:t> Runaway helpline listened</a:t>
            </a:r>
            <a:r>
              <a:rPr lang="en-GB" dirty="0" smtClean="0"/>
              <a:t> carefully and advised Abi that if she felt able to tell someone about her situation, this might help her to get specific support. Abi said that she thought she could speak to her support worker at school.</a:t>
            </a:r>
          </a:p>
          <a:p>
            <a:endParaRPr lang="en-GB" dirty="0" smtClean="0"/>
          </a:p>
          <a:p>
            <a:r>
              <a:rPr lang="en-GB" dirty="0" smtClean="0"/>
              <a:t>The</a:t>
            </a:r>
            <a:r>
              <a:rPr lang="en-GB" baseline="0" dirty="0" smtClean="0"/>
              <a:t> Runaway helpline</a:t>
            </a:r>
            <a:r>
              <a:rPr lang="en-GB" dirty="0" smtClean="0"/>
              <a:t> explained that until they could be sure Abi was safe and well, the police would have to continue looking for her. </a:t>
            </a:r>
          </a:p>
          <a:p>
            <a:r>
              <a:rPr lang="en-GB" dirty="0" smtClean="0"/>
              <a:t>We asked if Abi would like to speak to the police herself, and that the charity could make a three-way call that wouldn't disclose her location. </a:t>
            </a:r>
          </a:p>
          <a:p>
            <a:r>
              <a:rPr lang="en-GB" dirty="0" smtClean="0"/>
              <a:t>We reassured Abi that the charity was a confidential service and wouldn't share information about her without her permission. </a:t>
            </a:r>
            <a:r>
              <a:rPr lang="en-GB" dirty="0" smtClean="0">
                <a:solidFill>
                  <a:srgbClr val="FF0000"/>
                </a:solidFill>
              </a:rPr>
              <a:t>UNLESS SHE</a:t>
            </a:r>
            <a:r>
              <a:rPr lang="en-GB" baseline="0" dirty="0" smtClean="0">
                <a:solidFill>
                  <a:srgbClr val="FF0000"/>
                </a:solidFill>
              </a:rPr>
              <a:t> WAS AT RISK</a:t>
            </a:r>
            <a:endParaRPr lang="en-GB" dirty="0" smtClean="0">
              <a:solidFill>
                <a:srgbClr val="FF0000"/>
              </a:solidFill>
            </a:endParaRPr>
          </a:p>
          <a:p>
            <a:endParaRPr lang="en-GB" dirty="0" smtClean="0"/>
          </a:p>
          <a:p>
            <a:r>
              <a:rPr lang="en-GB" dirty="0" smtClean="0"/>
              <a:t>Abi agreed and was connected to the police officer, who was very supportive of Abi. </a:t>
            </a:r>
          </a:p>
          <a:p>
            <a:r>
              <a:rPr lang="en-GB" dirty="0" smtClean="0"/>
              <a:t>The  police</a:t>
            </a:r>
            <a:r>
              <a:rPr lang="en-GB" baseline="0" dirty="0" smtClean="0"/>
              <a:t> </a:t>
            </a:r>
            <a:r>
              <a:rPr lang="en-GB" dirty="0" smtClean="0"/>
              <a:t>officer asked if she could tell him where she was and Abi gave the address of her friend's house where she had been staying.</a:t>
            </a:r>
          </a:p>
          <a:p>
            <a:endParaRPr lang="en-GB" dirty="0" smtClean="0"/>
          </a:p>
          <a:p>
            <a:r>
              <a:rPr lang="en-GB" dirty="0" smtClean="0"/>
              <a:t>The officer let Abi know that he'd ask some officers to attend the address as soon as they could to check she was okay. </a:t>
            </a:r>
          </a:p>
          <a:p>
            <a:endParaRPr lang="en-GB" dirty="0" smtClean="0"/>
          </a:p>
          <a:p>
            <a:r>
              <a:rPr lang="en-GB" dirty="0" smtClean="0"/>
              <a:t>We continued to support Abi after the three-way call ended and encouraged her to contact the charity at any time if she needed further help or support.</a:t>
            </a:r>
          </a:p>
        </p:txBody>
      </p:sp>
      <p:sp>
        <p:nvSpPr>
          <p:cNvPr id="4" name="Slide Number Placeholder 3"/>
          <p:cNvSpPr>
            <a:spLocks noGrp="1"/>
          </p:cNvSpPr>
          <p:nvPr>
            <p:ph type="sldNum" sz="quarter" idx="10"/>
          </p:nvPr>
        </p:nvSpPr>
        <p:spPr/>
        <p:txBody>
          <a:bodyPr/>
          <a:lstStyle/>
          <a:p>
            <a:fld id="{93D1C28C-F6D3-408F-B940-6CBAE21DFD02}" type="slidenum">
              <a:rPr lang="en-GB" smtClean="0"/>
              <a:pPr/>
              <a:t>7</a:t>
            </a:fld>
            <a:endParaRPr lang="en-GB"/>
          </a:p>
        </p:txBody>
      </p:sp>
    </p:spTree>
    <p:extLst>
      <p:ext uri="{BB962C8B-B14F-4D97-AF65-F5344CB8AC3E}">
        <p14:creationId xmlns:p14="http://schemas.microsoft.com/office/powerpoint/2010/main" xmlns="" val="365220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How is the caller’s safety established   This slide may</a:t>
            </a:r>
            <a:r>
              <a:rPr lang="en-GB" baseline="0" dirty="0" smtClean="0"/>
              <a:t> need to </a:t>
            </a:r>
            <a:r>
              <a:rPr lang="en-GB" baseline="0" smtClean="0"/>
              <a:t>be altered.</a:t>
            </a:r>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Runaway helpline has a service that will </a:t>
            </a:r>
            <a:r>
              <a:rPr lang="en-GB" dirty="0" smtClean="0"/>
              <a:t> also support families when someone goes missing.</a:t>
            </a:r>
          </a:p>
          <a:p>
            <a:r>
              <a:rPr lang="en-GB" dirty="0" smtClean="0"/>
              <a:t>If a friend or relative disappears you can call us at any time for practical advice or support. </a:t>
            </a:r>
          </a:p>
          <a:p>
            <a:endParaRPr lang="en-GB" dirty="0"/>
          </a:p>
        </p:txBody>
      </p:sp>
      <p:sp>
        <p:nvSpPr>
          <p:cNvPr id="4" name="Slide Number Placeholder 3"/>
          <p:cNvSpPr>
            <a:spLocks noGrp="1"/>
          </p:cNvSpPr>
          <p:nvPr>
            <p:ph type="sldNum" sz="quarter" idx="10"/>
          </p:nvPr>
        </p:nvSpPr>
        <p:spPr/>
        <p:txBody>
          <a:bodyPr/>
          <a:lstStyle/>
          <a:p>
            <a:fld id="{93D1C28C-F6D3-408F-B940-6CBAE21DFD02}" type="slidenum">
              <a:rPr lang="en-GB" smtClean="0"/>
              <a:pPr/>
              <a:t>10</a:t>
            </a:fld>
            <a:endParaRPr lang="en-GB"/>
          </a:p>
        </p:txBody>
      </p:sp>
    </p:spTree>
    <p:extLst>
      <p:ext uri="{BB962C8B-B14F-4D97-AF65-F5344CB8AC3E}">
        <p14:creationId xmlns:p14="http://schemas.microsoft.com/office/powerpoint/2010/main" xmlns="" val="152205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A1C0CA-FA85-455A-A733-4E24EC3B4838}" type="datetime1">
              <a:rPr lang="en-GB" smtClean="0"/>
              <a:pPr/>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27253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FE5B6A-E68B-45F4-BBCE-8755CE403317}" type="datetime1">
              <a:rPr lang="en-GB" smtClean="0"/>
              <a:pPr/>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256166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2053-3AAC-4C7C-BA58-6FEE2FB99CE9}" type="datetime1">
              <a:rPr lang="en-GB" smtClean="0"/>
              <a:pPr/>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417883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721E73-9419-4E13-8486-8867511CAABA}" type="datetime1">
              <a:rPr lang="en-GB" smtClean="0"/>
              <a:pPr/>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1718482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6B47D-AF5C-46E5-8535-2B654A448D0A}" type="datetime1">
              <a:rPr lang="en-GB" smtClean="0"/>
              <a:pPr/>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6381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2EC1D-C69E-4835-8A6F-2EC6A297C273}" type="datetime1">
              <a:rPr lang="en-GB" smtClean="0"/>
              <a:pPr/>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163721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AA5BBE-04BB-4C06-B2DA-D85F4CA269E0}" type="datetime1">
              <a:rPr lang="en-GB" smtClean="0"/>
              <a:pPr/>
              <a:t>23/01/2018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319244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231E81-26E0-4D67-994C-DF8BBB144083}" type="datetime1">
              <a:rPr lang="en-GB" smtClean="0"/>
              <a:pPr/>
              <a:t>23/01/2018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54237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FD056-C641-4725-A970-FF54B08A3610}" type="datetime1">
              <a:rPr lang="en-GB" smtClean="0"/>
              <a:pPr/>
              <a:t>23/01/2018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414253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1D1AE-90C5-4D67-B3F7-8EED61E4C522}" type="datetime1">
              <a:rPr lang="en-GB" smtClean="0"/>
              <a:pPr/>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61323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C3EB5-A955-44EE-8922-6ABFF741C053}" type="datetime1">
              <a:rPr lang="en-GB" smtClean="0"/>
              <a:pPr/>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8BD70-E5DB-4FB4-A0E8-18514FFDF876}" type="slidenum">
              <a:rPr lang="en-GB" smtClean="0"/>
              <a:pPr/>
              <a:t>‹#›</a:t>
            </a:fld>
            <a:endParaRPr lang="en-GB"/>
          </a:p>
        </p:txBody>
      </p:sp>
    </p:spTree>
    <p:extLst>
      <p:ext uri="{BB962C8B-B14F-4D97-AF65-F5344CB8AC3E}">
        <p14:creationId xmlns:p14="http://schemas.microsoft.com/office/powerpoint/2010/main" xmlns="" val="20317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D28EE-D433-4A25-9DDB-A78AB9E603C7}" type="datetime1">
              <a:rPr lang="en-GB" smtClean="0"/>
              <a:pPr/>
              <a:t>23/01/2018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BD70-E5DB-4FB4-A0E8-18514FFDF876}" type="slidenum">
              <a:rPr lang="en-GB" smtClean="0"/>
              <a:pPr/>
              <a:t>‹#›</a:t>
            </a:fld>
            <a:endParaRPr lang="en-GB"/>
          </a:p>
        </p:txBody>
      </p:sp>
      <p:pic>
        <p:nvPicPr>
          <p:cNvPr id="7" name="Picture 2" descr="C:\Users\josie.a\Desktop\HQ Missing People Logo.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452320" y="5902651"/>
            <a:ext cx="1574652" cy="955349"/>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MPNAS1\Departments$\FandM\Supporters and Communication\Supporter Care Team Documents\Josie\Regional Stuff\3rd party events\London Pride\logos_v2.3-02 (4).jpg"/>
          <p:cNvPicPr>
            <a:picLocks noChangeAspect="1" noChangeArrowheads="1"/>
          </p:cNvPicPr>
          <p:nvPr userDrawn="1"/>
        </p:nvPicPr>
        <p:blipFill rotWithShape="1">
          <a:blip r:embed="rId14" cstate="print">
            <a:extLst>
              <a:ext uri="{28A0092B-C50C-407E-A947-70E740481C1C}">
                <a14:useLocalDpi xmlns:a14="http://schemas.microsoft.com/office/drawing/2010/main" xmlns="" val="0"/>
              </a:ext>
            </a:extLst>
          </a:blip>
          <a:srcRect l="24268" t="29811" r="27911" b="37045"/>
          <a:stretch/>
        </p:blipFill>
        <p:spPr bwMode="auto">
          <a:xfrm>
            <a:off x="0" y="5846445"/>
            <a:ext cx="2594610" cy="10115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52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Missing People and Runaway Helpline</a:t>
            </a:r>
            <a:endParaRPr lang="en-GB" dirty="0">
              <a:solidFill>
                <a:schemeClr val="bg1"/>
              </a:solidFill>
            </a:endParaRPr>
          </a:p>
        </p:txBody>
      </p:sp>
      <p:pic>
        <p:nvPicPr>
          <p:cNvPr id="1026" name="Picture 2" descr="C:\Users\josie.a\Pictures\Dud pics\116 Logo.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839" t="21657" r="8804" b="23962"/>
          <a:stretch/>
        </p:blipFill>
        <p:spPr bwMode="auto">
          <a:xfrm>
            <a:off x="1259632" y="2060848"/>
            <a:ext cx="6601097" cy="30828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6C8BD70-E5DB-4FB4-A0E8-18514FFDF876}" type="slidenum">
              <a:rPr lang="en-GB" smtClean="0"/>
              <a:pPr/>
              <a:t>1</a:t>
            </a:fld>
            <a:endParaRPr lang="en-GB"/>
          </a:p>
        </p:txBody>
      </p:sp>
    </p:spTree>
    <p:extLst>
      <p:ext uri="{BB962C8B-B14F-4D97-AF65-F5344CB8AC3E}">
        <p14:creationId xmlns:p14="http://schemas.microsoft.com/office/powerpoint/2010/main" xmlns="" val="797307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D10074"/>
                </a:solidFill>
              </a:rPr>
              <a:t>Family</a:t>
            </a:r>
            <a:r>
              <a:rPr lang="en-GB" dirty="0" smtClean="0">
                <a:solidFill>
                  <a:schemeClr val="bg1"/>
                </a:solidFill>
              </a:rPr>
              <a:t> Support</a:t>
            </a:r>
            <a:endParaRPr lang="en-GB" dirty="0">
              <a:solidFill>
                <a:schemeClr val="bg1"/>
              </a:solidFill>
            </a:endParaRPr>
          </a:p>
        </p:txBody>
      </p:sp>
      <p:pic>
        <p:nvPicPr>
          <p:cNvPr id="4" name="Picture 2" descr="J:\Supporters and Communication\Supporter Care Team Documents\Josie\Community and Challenge 2015\Supporter Leaflet\images\Shane Pho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2123" y="1628800"/>
            <a:ext cx="6319567" cy="4212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96C8BD70-E5DB-4FB4-A0E8-18514FFDF876}" type="slidenum">
              <a:rPr lang="en-GB" smtClean="0"/>
              <a:pPr/>
              <a:t>10</a:t>
            </a:fld>
            <a:endParaRPr lang="en-GB"/>
          </a:p>
        </p:txBody>
      </p:sp>
    </p:spTree>
    <p:extLst>
      <p:ext uri="{BB962C8B-B14F-4D97-AF65-F5344CB8AC3E}">
        <p14:creationId xmlns:p14="http://schemas.microsoft.com/office/powerpoint/2010/main" xmlns="" val="1926858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What </a:t>
            </a:r>
            <a:r>
              <a:rPr lang="en-GB" b="1" dirty="0" smtClean="0">
                <a:solidFill>
                  <a:srgbClr val="D10074"/>
                </a:solidFill>
              </a:rPr>
              <a:t>you</a:t>
            </a:r>
            <a:r>
              <a:rPr lang="en-GB" b="1" dirty="0" smtClean="0">
                <a:solidFill>
                  <a:schemeClr val="bg1"/>
                </a:solidFill>
              </a:rPr>
              <a:t> can do</a:t>
            </a:r>
            <a:endParaRPr lang="en-GB"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652" y="1628800"/>
            <a:ext cx="1039767" cy="1895872"/>
          </a:xfrm>
          <a:prstGeom prst="rect">
            <a:avLst/>
          </a:prstGeom>
        </p:spPr>
      </p:pic>
      <p:sp>
        <p:nvSpPr>
          <p:cNvPr id="5" name="Content Placeholder 2"/>
          <p:cNvSpPr txBox="1">
            <a:spLocks/>
          </p:cNvSpPr>
          <p:nvPr/>
        </p:nvSpPr>
        <p:spPr>
          <a:xfrm>
            <a:off x="1189419" y="1628800"/>
            <a:ext cx="7931224"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800" b="1" dirty="0" smtClean="0"/>
              <a:t>Put </a:t>
            </a:r>
            <a:r>
              <a:rPr lang="en-GB" sz="2800" b="1" dirty="0" smtClean="0">
                <a:solidFill>
                  <a:srgbClr val="D10074"/>
                </a:solidFill>
              </a:rPr>
              <a:t>116000</a:t>
            </a:r>
            <a:r>
              <a:rPr lang="en-GB" sz="2800" b="1" dirty="0" smtClean="0"/>
              <a:t> in your phone today in case you ever need to contact us</a:t>
            </a:r>
            <a:endParaRPr lang="en-GB" sz="2800" b="1" dirty="0"/>
          </a:p>
        </p:txBody>
      </p:sp>
      <p:sp>
        <p:nvSpPr>
          <p:cNvPr id="6" name="Content Placeholder 2"/>
          <p:cNvSpPr txBox="1">
            <a:spLocks/>
          </p:cNvSpPr>
          <p:nvPr/>
        </p:nvSpPr>
        <p:spPr>
          <a:xfrm>
            <a:off x="690247" y="3741523"/>
            <a:ext cx="7931224"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800" b="1" dirty="0" smtClean="0"/>
              <a:t>If you know someone who is thinking about running away, encourage them to </a:t>
            </a:r>
            <a:r>
              <a:rPr lang="en-GB" sz="2800" b="1" dirty="0" smtClean="0">
                <a:solidFill>
                  <a:srgbClr val="D10074"/>
                </a:solidFill>
              </a:rPr>
              <a:t>call us</a:t>
            </a:r>
            <a:endParaRPr lang="en-GB" sz="2800" b="1" dirty="0">
              <a:solidFill>
                <a:srgbClr val="D10074"/>
              </a:solidFill>
            </a:endParaRPr>
          </a:p>
        </p:txBody>
      </p:sp>
      <p:sp>
        <p:nvSpPr>
          <p:cNvPr id="7" name="Content Placeholder 2"/>
          <p:cNvSpPr txBox="1">
            <a:spLocks/>
          </p:cNvSpPr>
          <p:nvPr/>
        </p:nvSpPr>
        <p:spPr>
          <a:xfrm>
            <a:off x="2555776" y="2576736"/>
            <a:ext cx="4968552" cy="1415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800" b="1" dirty="0" smtClean="0"/>
              <a:t>Like us on Facebook and follow us on Twitter</a:t>
            </a:r>
            <a:endParaRPr lang="en-GB" sz="2800" b="1" dirty="0"/>
          </a:p>
        </p:txBody>
      </p:sp>
      <p:sp>
        <p:nvSpPr>
          <p:cNvPr id="8" name="Content Placeholder 2"/>
          <p:cNvSpPr txBox="1">
            <a:spLocks/>
          </p:cNvSpPr>
          <p:nvPr/>
        </p:nvSpPr>
        <p:spPr>
          <a:xfrm>
            <a:off x="-396552" y="4869160"/>
            <a:ext cx="8136904" cy="141566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6">
              <a:buBlip>
                <a:blip r:embed="rId4"/>
              </a:buBlip>
            </a:pPr>
            <a:r>
              <a:rPr lang="en-GB" sz="5900" b="1" dirty="0" smtClean="0"/>
              <a:t>Check out our website to find out further information about us: </a:t>
            </a:r>
            <a:r>
              <a:rPr lang="en-GB" sz="5900" b="1" u="sng" dirty="0">
                <a:solidFill>
                  <a:srgbClr val="D10074"/>
                </a:solidFill>
              </a:rPr>
              <a:t>www.missingpeople.org.uk</a:t>
            </a:r>
            <a:r>
              <a:rPr lang="en-GB" sz="5900" b="1" dirty="0"/>
              <a:t> </a:t>
            </a:r>
          </a:p>
          <a:p>
            <a:pPr>
              <a:buFont typeface="Arial" panose="020B0604020202020204" pitchFamily="34" charset="0"/>
              <a:buBlip>
                <a:blip r:embed="rId4"/>
              </a:buBlip>
            </a:pPr>
            <a:endParaRPr lang="en-GB" sz="2800" b="1" dirty="0"/>
          </a:p>
        </p:txBody>
      </p:sp>
      <p:pic>
        <p:nvPicPr>
          <p:cNvPr id="2050" name="Picture 2" descr="C:\Users\josie.a\Pictures\Big Tweet bird.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077" r="27891"/>
          <a:stretch/>
        </p:blipFill>
        <p:spPr bwMode="auto">
          <a:xfrm>
            <a:off x="6585661" y="2837485"/>
            <a:ext cx="864096" cy="93306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josie.a\Pictures\Big Tweet bird.pn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8077" r="27891"/>
          <a:stretch/>
        </p:blipFill>
        <p:spPr bwMode="auto">
          <a:xfrm>
            <a:off x="7449757" y="2604218"/>
            <a:ext cx="648072" cy="69979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C:\Users\josie.a\Pictures\Big Tweet bird.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8077" r="27891"/>
          <a:stretch/>
        </p:blipFill>
        <p:spPr bwMode="auto">
          <a:xfrm>
            <a:off x="8152305" y="2371613"/>
            <a:ext cx="432048" cy="46653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12"/>
          <p:cNvSpPr>
            <a:spLocks noGrp="1"/>
          </p:cNvSpPr>
          <p:nvPr>
            <p:ph type="sldNum" sz="quarter" idx="12"/>
          </p:nvPr>
        </p:nvSpPr>
        <p:spPr/>
        <p:txBody>
          <a:bodyPr/>
          <a:lstStyle/>
          <a:p>
            <a:fld id="{96C8BD70-E5DB-4FB4-A0E8-18514FFDF876}" type="slidenum">
              <a:rPr lang="en-GB" smtClean="0"/>
              <a:pPr/>
              <a:t>11</a:t>
            </a:fld>
            <a:endParaRPr lang="en-GB"/>
          </a:p>
        </p:txBody>
      </p:sp>
    </p:spTree>
    <p:extLst>
      <p:ext uri="{BB962C8B-B14F-4D97-AF65-F5344CB8AC3E}">
        <p14:creationId xmlns:p14="http://schemas.microsoft.com/office/powerpoint/2010/main" xmlns="" val="3769678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0" y="0"/>
            <a:ext cx="9144000" cy="15567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b="1" dirty="0" smtClean="0">
                <a:solidFill>
                  <a:schemeClr val="bg1"/>
                </a:solidFill>
              </a:rPr>
              <a:t>How many children and young people do </a:t>
            </a:r>
            <a:r>
              <a:rPr lang="en-GB" b="1" dirty="0" smtClean="0">
                <a:solidFill>
                  <a:srgbClr val="D10074"/>
                </a:solidFill>
              </a:rPr>
              <a:t>you</a:t>
            </a:r>
            <a:r>
              <a:rPr lang="en-GB" b="1" dirty="0" smtClean="0">
                <a:solidFill>
                  <a:schemeClr val="bg1"/>
                </a:solidFill>
              </a:rPr>
              <a:t> think go missing each year?</a:t>
            </a:r>
            <a:endParaRPr lang="en-GB" b="1" dirty="0">
              <a:solidFill>
                <a:schemeClr val="bg1"/>
              </a:solidFill>
            </a:endParaRPr>
          </a:p>
        </p:txBody>
      </p:sp>
      <p:pic>
        <p:nvPicPr>
          <p:cNvPr id="7" name="Picture 6"/>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24110" y="1412776"/>
            <a:ext cx="2713881" cy="1917766"/>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031850" y="1412776"/>
            <a:ext cx="2713881" cy="1917766"/>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648246" y="1412776"/>
            <a:ext cx="2713881" cy="1917766"/>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2243409" y="1412776"/>
            <a:ext cx="2713881" cy="1917766"/>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2859805" y="1412776"/>
            <a:ext cx="2713881" cy="1917766"/>
          </a:xfrm>
          <a:prstGeom prst="rect">
            <a:avLst/>
          </a:prstGeom>
        </p:spPr>
      </p:pic>
      <p:pic>
        <p:nvPicPr>
          <p:cNvPr id="12" name="Picture 1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3467545" y="1412776"/>
            <a:ext cx="2713881" cy="1917766"/>
          </a:xfrm>
          <a:prstGeom prst="rect">
            <a:avLst/>
          </a:prstGeom>
        </p:spPr>
      </p:pic>
      <p:pic>
        <p:nvPicPr>
          <p:cNvPr id="13" name="Picture 12"/>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083941" y="1412776"/>
            <a:ext cx="2713881" cy="1917766"/>
          </a:xfrm>
          <a:prstGeom prst="rect">
            <a:avLst/>
          </a:prstGeom>
        </p:spPr>
      </p:pic>
      <p:pic>
        <p:nvPicPr>
          <p:cNvPr id="14" name="Picture 1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704258" y="1412776"/>
            <a:ext cx="2713881" cy="1917766"/>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5320654" y="1412776"/>
            <a:ext cx="2713881" cy="1917766"/>
          </a:xfrm>
          <a:prstGeom prst="rect">
            <a:avLst/>
          </a:prstGeom>
        </p:spPr>
      </p:pic>
      <p:pic>
        <p:nvPicPr>
          <p:cNvPr id="16" name="Picture 1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5928394" y="1412776"/>
            <a:ext cx="2713881" cy="1917766"/>
          </a:xfrm>
          <a:prstGeom prst="rect">
            <a:avLst/>
          </a:prstGeom>
        </p:spPr>
      </p:pic>
      <p:pic>
        <p:nvPicPr>
          <p:cNvPr id="17" name="Picture 16"/>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6544790" y="1412776"/>
            <a:ext cx="2713881" cy="1917766"/>
          </a:xfrm>
          <a:prstGeom prst="rect">
            <a:avLst/>
          </a:prstGeom>
        </p:spPr>
      </p:pic>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92286" y="2636912"/>
            <a:ext cx="2713881" cy="1917766"/>
          </a:xfrm>
          <a:prstGeom prst="rect">
            <a:avLst/>
          </a:prstGeom>
        </p:spPr>
      </p:pic>
      <p:pic>
        <p:nvPicPr>
          <p:cNvPr id="19" name="Picture 18"/>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24110" y="2636912"/>
            <a:ext cx="2713881" cy="1917766"/>
          </a:xfrm>
          <a:prstGeom prst="rect">
            <a:avLst/>
          </a:prstGeom>
        </p:spPr>
      </p:pic>
      <p:pic>
        <p:nvPicPr>
          <p:cNvPr id="20" name="Picture 19"/>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031850" y="2636912"/>
            <a:ext cx="2713881" cy="1917766"/>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648246" y="2636912"/>
            <a:ext cx="2713881" cy="1917766"/>
          </a:xfrm>
          <a:prstGeom prst="rect">
            <a:avLst/>
          </a:prstGeom>
        </p:spPr>
      </p:pic>
      <p:pic>
        <p:nvPicPr>
          <p:cNvPr id="23" name="Picture 22"/>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2859805" y="2636912"/>
            <a:ext cx="2713881" cy="1917766"/>
          </a:xfrm>
          <a:prstGeom prst="rect">
            <a:avLst/>
          </a:prstGeom>
        </p:spPr>
      </p:pic>
      <p:pic>
        <p:nvPicPr>
          <p:cNvPr id="24" name="Picture 2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3467545" y="2636912"/>
            <a:ext cx="2713881" cy="1917766"/>
          </a:xfrm>
          <a:prstGeom prst="rect">
            <a:avLst/>
          </a:prstGeom>
        </p:spPr>
      </p:pic>
      <p:pic>
        <p:nvPicPr>
          <p:cNvPr id="25" name="Picture 24"/>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083941" y="2636912"/>
            <a:ext cx="2713881" cy="1917766"/>
          </a:xfrm>
          <a:prstGeom prst="rect">
            <a:avLst/>
          </a:prstGeom>
        </p:spPr>
      </p:pic>
      <p:pic>
        <p:nvPicPr>
          <p:cNvPr id="26" name="Picture 2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704258" y="2636912"/>
            <a:ext cx="2713881" cy="1917766"/>
          </a:xfrm>
          <a:prstGeom prst="rect">
            <a:avLst/>
          </a:prstGeom>
        </p:spPr>
      </p:pic>
      <p:pic>
        <p:nvPicPr>
          <p:cNvPr id="27" name="Picture 26"/>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5320654" y="2636912"/>
            <a:ext cx="2713881" cy="1917766"/>
          </a:xfrm>
          <a:prstGeom prst="rect">
            <a:avLst/>
          </a:prstGeom>
        </p:spPr>
      </p:pic>
      <p:pic>
        <p:nvPicPr>
          <p:cNvPr id="28" name="Picture 2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5928394" y="2636912"/>
            <a:ext cx="2713881" cy="1917766"/>
          </a:xfrm>
          <a:prstGeom prst="rect">
            <a:avLst/>
          </a:prstGeom>
        </p:spPr>
      </p:pic>
      <p:pic>
        <p:nvPicPr>
          <p:cNvPr id="29" name="Picture 28"/>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6544790" y="2636912"/>
            <a:ext cx="2713881" cy="1917766"/>
          </a:xfrm>
          <a:prstGeom prst="rect">
            <a:avLst/>
          </a:prstGeom>
        </p:spPr>
      </p:pic>
      <p:pic>
        <p:nvPicPr>
          <p:cNvPr id="30" name="Picture 29"/>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92286" y="3861048"/>
            <a:ext cx="2713881" cy="1917766"/>
          </a:xfrm>
          <a:prstGeom prst="rect">
            <a:avLst/>
          </a:prstGeom>
        </p:spPr>
      </p:pic>
      <p:pic>
        <p:nvPicPr>
          <p:cNvPr id="31" name="Picture 3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24110" y="3861048"/>
            <a:ext cx="2713881" cy="1917766"/>
          </a:xfrm>
          <a:prstGeom prst="rect">
            <a:avLst/>
          </a:prstGeom>
        </p:spPr>
      </p:pic>
      <p:pic>
        <p:nvPicPr>
          <p:cNvPr id="32" name="Picture 3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031850" y="3861048"/>
            <a:ext cx="2713881" cy="1917766"/>
          </a:xfrm>
          <a:prstGeom prst="rect">
            <a:avLst/>
          </a:prstGeom>
        </p:spPr>
      </p:pic>
      <p:pic>
        <p:nvPicPr>
          <p:cNvPr id="33" name="Picture 32"/>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648246" y="3861048"/>
            <a:ext cx="2713881" cy="1917766"/>
          </a:xfrm>
          <a:prstGeom prst="rect">
            <a:avLst/>
          </a:prstGeom>
        </p:spPr>
      </p:pic>
      <p:pic>
        <p:nvPicPr>
          <p:cNvPr id="34" name="Picture 33"/>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2243409" y="3861048"/>
            <a:ext cx="2713881" cy="1917766"/>
          </a:xfrm>
          <a:prstGeom prst="rect">
            <a:avLst/>
          </a:prstGeom>
        </p:spPr>
      </p:pic>
      <p:pic>
        <p:nvPicPr>
          <p:cNvPr id="35" name="Picture 34"/>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2859805" y="3861048"/>
            <a:ext cx="2713881" cy="1917766"/>
          </a:xfrm>
          <a:prstGeom prst="rect">
            <a:avLst/>
          </a:prstGeom>
        </p:spPr>
      </p:pic>
      <p:pic>
        <p:nvPicPr>
          <p:cNvPr id="36" name="Picture 3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3467545" y="3861048"/>
            <a:ext cx="2713881" cy="1917766"/>
          </a:xfrm>
          <a:prstGeom prst="rect">
            <a:avLst/>
          </a:prstGeom>
        </p:spPr>
      </p:pic>
      <p:pic>
        <p:nvPicPr>
          <p:cNvPr id="37" name="Picture 36"/>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083941" y="3861048"/>
            <a:ext cx="2713881" cy="1917766"/>
          </a:xfrm>
          <a:prstGeom prst="rect">
            <a:avLst/>
          </a:prstGeom>
        </p:spPr>
      </p:pic>
      <p:pic>
        <p:nvPicPr>
          <p:cNvPr id="38" name="Picture 3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4704258" y="3861048"/>
            <a:ext cx="2713881" cy="1917766"/>
          </a:xfrm>
          <a:prstGeom prst="rect">
            <a:avLst/>
          </a:prstGeom>
        </p:spPr>
      </p:pic>
      <p:pic>
        <p:nvPicPr>
          <p:cNvPr id="40" name="Picture 39"/>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5928394" y="3861048"/>
            <a:ext cx="2713881" cy="1917766"/>
          </a:xfrm>
          <a:prstGeom prst="rect">
            <a:avLst/>
          </a:prstGeom>
        </p:spPr>
      </p:pic>
      <p:pic>
        <p:nvPicPr>
          <p:cNvPr id="41" name="Picture 40"/>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6544790" y="3861048"/>
            <a:ext cx="2713881" cy="1917766"/>
          </a:xfrm>
          <a:prstGeom prst="rect">
            <a:avLst/>
          </a:prstGeom>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8737" t="20332" r="41774" b="21205"/>
          <a:stretch/>
        </p:blipFill>
        <p:spPr bwMode="auto">
          <a:xfrm>
            <a:off x="3202354" y="2969241"/>
            <a:ext cx="543377" cy="1151859"/>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8737" t="20332" r="41774" b="21205"/>
          <a:stretch/>
        </p:blipFill>
        <p:spPr bwMode="auto">
          <a:xfrm>
            <a:off x="6310066" y="4193108"/>
            <a:ext cx="543377" cy="1151859"/>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41"/>
          <p:cNvPicPr>
            <a:picLocks noChangeAspect="1"/>
          </p:cNvPicPr>
          <p:nvPr/>
        </p:nvPicPr>
        <p:blipFill>
          <a:blip r:embed="rId3" cstate="print">
            <a:extLst>
              <a:ext uri="{BEBA8EAE-BF5A-486C-A8C5-ECC9F3942E4B}">
                <a14:imgProps xmlns:a14="http://schemas.microsoft.com/office/drawing/2010/main" xmlns="">
                  <a14:imgLayer r:embed="rId4">
                    <a14:imgEffect>
                      <a14:backgroundRemoval t="9916" b="89916" l="34679" r="89905"/>
                    </a14:imgEffect>
                  </a14:imgLayer>
                </a14:imgProps>
              </a:ext>
              <a:ext uri="{28A0092B-C50C-407E-A947-70E740481C1C}">
                <a14:useLocalDpi xmlns:a14="http://schemas.microsoft.com/office/drawing/2010/main" xmlns="" val="0"/>
              </a:ext>
            </a:extLst>
          </a:blip>
          <a:stretch>
            <a:fillRect/>
          </a:stretch>
        </p:blipFill>
        <p:spPr>
          <a:xfrm>
            <a:off x="-192287" y="1412776"/>
            <a:ext cx="2713881" cy="1917766"/>
          </a:xfrm>
          <a:prstGeom prst="rect">
            <a:avLst/>
          </a:prstGeom>
        </p:spPr>
      </p:pic>
      <p:sp>
        <p:nvSpPr>
          <p:cNvPr id="44" name="Slide Number Placeholder 43"/>
          <p:cNvSpPr>
            <a:spLocks noGrp="1"/>
          </p:cNvSpPr>
          <p:nvPr>
            <p:ph type="sldNum" sz="quarter" idx="12"/>
          </p:nvPr>
        </p:nvSpPr>
        <p:spPr/>
        <p:txBody>
          <a:bodyPr/>
          <a:lstStyle/>
          <a:p>
            <a:fld id="{96C8BD70-E5DB-4FB4-A0E8-18514FFDF876}" type="slidenum">
              <a:rPr lang="en-GB" smtClean="0"/>
              <a:pPr/>
              <a:t>2</a:t>
            </a:fld>
            <a:endParaRPr lang="en-GB"/>
          </a:p>
        </p:txBody>
      </p:sp>
    </p:spTree>
    <p:extLst>
      <p:ext uri="{BB962C8B-B14F-4D97-AF65-F5344CB8AC3E}">
        <p14:creationId xmlns:p14="http://schemas.microsoft.com/office/powerpoint/2010/main" xmlns="" val="990862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chemeClr val="bg1"/>
                </a:solidFill>
              </a:rPr>
              <a:t>So why might someone </a:t>
            </a:r>
            <a:r>
              <a:rPr lang="en-GB" sz="4000" b="1" dirty="0" smtClean="0">
                <a:solidFill>
                  <a:srgbClr val="D10074"/>
                </a:solidFill>
              </a:rPr>
              <a:t>run away</a:t>
            </a:r>
            <a:r>
              <a:rPr lang="en-GB" sz="4000" b="1" dirty="0" smtClean="0">
                <a:solidFill>
                  <a:schemeClr val="bg1"/>
                </a:solidFill>
              </a:rPr>
              <a:t>?</a:t>
            </a:r>
            <a:endParaRPr lang="en-GB" sz="4000" b="1" dirty="0">
              <a:solidFill>
                <a:schemeClr val="bg1"/>
              </a:solidFill>
            </a:endParaRPr>
          </a:p>
        </p:txBody>
      </p:sp>
      <p:sp>
        <p:nvSpPr>
          <p:cNvPr id="3" name="Content Placeholder 2"/>
          <p:cNvSpPr>
            <a:spLocks noGrp="1"/>
          </p:cNvSpPr>
          <p:nvPr>
            <p:ph idx="1"/>
          </p:nvPr>
        </p:nvSpPr>
        <p:spPr>
          <a:xfrm>
            <a:off x="775048" y="1772733"/>
            <a:ext cx="7931224" cy="676672"/>
          </a:xfrm>
        </p:spPr>
        <p:txBody>
          <a:bodyPr>
            <a:normAutofit lnSpcReduction="10000"/>
          </a:bodyPr>
          <a:lstStyle/>
          <a:p>
            <a:pPr>
              <a:buNone/>
            </a:pPr>
            <a:r>
              <a:rPr lang="en-GB" sz="4000" b="1" dirty="0" smtClean="0"/>
              <a:t>Independence</a:t>
            </a:r>
            <a:endParaRPr lang="en-GB" sz="4000" b="1" dirty="0"/>
          </a:p>
        </p:txBody>
      </p:sp>
      <p:sp>
        <p:nvSpPr>
          <p:cNvPr id="4" name="Content Placeholder 2"/>
          <p:cNvSpPr txBox="1">
            <a:spLocks/>
          </p:cNvSpPr>
          <p:nvPr/>
        </p:nvSpPr>
        <p:spPr>
          <a:xfrm>
            <a:off x="467544" y="1916832"/>
            <a:ext cx="822960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Family arguments</a:t>
            </a:r>
            <a:endParaRPr lang="en-GB" sz="4000" b="1" dirty="0"/>
          </a:p>
        </p:txBody>
      </p:sp>
      <p:sp>
        <p:nvSpPr>
          <p:cNvPr id="5" name="Content Placeholder 2"/>
          <p:cNvSpPr txBox="1">
            <a:spLocks/>
          </p:cNvSpPr>
          <p:nvPr/>
        </p:nvSpPr>
        <p:spPr>
          <a:xfrm>
            <a:off x="476672" y="2758324"/>
            <a:ext cx="822960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sz="4000" b="1" dirty="0" smtClean="0"/>
              <a:t>Drugs or alcohol</a:t>
            </a:r>
            <a:endParaRPr lang="en-GB" sz="4000" b="1" dirty="0"/>
          </a:p>
        </p:txBody>
      </p:sp>
      <p:sp>
        <p:nvSpPr>
          <p:cNvPr id="6" name="Content Placeholder 2"/>
          <p:cNvSpPr txBox="1">
            <a:spLocks/>
          </p:cNvSpPr>
          <p:nvPr/>
        </p:nvSpPr>
        <p:spPr>
          <a:xfrm>
            <a:off x="1331640" y="2492896"/>
            <a:ext cx="6984776"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Crime</a:t>
            </a:r>
            <a:endParaRPr lang="en-GB" sz="4000" b="1" dirty="0"/>
          </a:p>
        </p:txBody>
      </p:sp>
      <p:sp>
        <p:nvSpPr>
          <p:cNvPr id="7" name="Content Placeholder 2"/>
          <p:cNvSpPr txBox="1">
            <a:spLocks/>
          </p:cNvSpPr>
          <p:nvPr/>
        </p:nvSpPr>
        <p:spPr>
          <a:xfrm>
            <a:off x="899592" y="3573016"/>
            <a:ext cx="71494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sz="4000" b="1" dirty="0" smtClean="0"/>
              <a:t>Abuse</a:t>
            </a:r>
            <a:endParaRPr lang="en-GB" sz="4000" b="1" dirty="0"/>
          </a:p>
        </p:txBody>
      </p:sp>
      <p:sp>
        <p:nvSpPr>
          <p:cNvPr id="8" name="Content Placeholder 2"/>
          <p:cNvSpPr txBox="1">
            <a:spLocks/>
          </p:cNvSpPr>
          <p:nvPr/>
        </p:nvSpPr>
        <p:spPr>
          <a:xfrm>
            <a:off x="755576" y="3212976"/>
            <a:ext cx="79208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Bullying </a:t>
            </a:r>
            <a:endParaRPr lang="en-GB" sz="4000" b="1" dirty="0"/>
          </a:p>
        </p:txBody>
      </p:sp>
      <p:sp>
        <p:nvSpPr>
          <p:cNvPr id="9" name="Content Placeholder 2"/>
          <p:cNvSpPr txBox="1">
            <a:spLocks/>
          </p:cNvSpPr>
          <p:nvPr/>
        </p:nvSpPr>
        <p:spPr>
          <a:xfrm>
            <a:off x="467544" y="4869160"/>
            <a:ext cx="8229600"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r>
              <a:rPr lang="en-GB" sz="4000" b="1" dirty="0" smtClean="0"/>
              <a:t>Stress</a:t>
            </a:r>
            <a:endParaRPr lang="en-GB" sz="4000" b="1" dirty="0"/>
          </a:p>
        </p:txBody>
      </p:sp>
      <p:sp>
        <p:nvSpPr>
          <p:cNvPr id="10" name="Content Placeholder 2"/>
          <p:cNvSpPr txBox="1">
            <a:spLocks/>
          </p:cNvSpPr>
          <p:nvPr/>
        </p:nvSpPr>
        <p:spPr>
          <a:xfrm>
            <a:off x="1259632" y="5301208"/>
            <a:ext cx="6552728"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Feeling unsafe/unhappy</a:t>
            </a:r>
            <a:endParaRPr lang="en-GB" sz="4000" b="1" dirty="0"/>
          </a:p>
        </p:txBody>
      </p:sp>
      <p:sp>
        <p:nvSpPr>
          <p:cNvPr id="12" name="Content Placeholder 2"/>
          <p:cNvSpPr txBox="1">
            <a:spLocks/>
          </p:cNvSpPr>
          <p:nvPr/>
        </p:nvSpPr>
        <p:spPr>
          <a:xfrm>
            <a:off x="755576" y="4149080"/>
            <a:ext cx="7920880" cy="6766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Girlfriend/boyfriend problems </a:t>
            </a:r>
            <a:endParaRPr lang="en-GB" sz="4000" b="1" dirty="0"/>
          </a:p>
        </p:txBody>
      </p:sp>
      <p:sp>
        <p:nvSpPr>
          <p:cNvPr id="13" name="Content Placeholder 2"/>
          <p:cNvSpPr txBox="1">
            <a:spLocks/>
          </p:cNvSpPr>
          <p:nvPr/>
        </p:nvSpPr>
        <p:spPr>
          <a:xfrm>
            <a:off x="2123728" y="4653136"/>
            <a:ext cx="6552728" cy="676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None/>
            </a:pPr>
            <a:r>
              <a:rPr lang="en-GB" sz="4000" b="1" dirty="0" smtClean="0"/>
              <a:t>Cultural reasons</a:t>
            </a:r>
            <a:endParaRPr lang="en-GB" sz="4000" b="1" dirty="0"/>
          </a:p>
        </p:txBody>
      </p:sp>
      <p:sp>
        <p:nvSpPr>
          <p:cNvPr id="14" name="Slide Number Placeholder 13"/>
          <p:cNvSpPr>
            <a:spLocks noGrp="1"/>
          </p:cNvSpPr>
          <p:nvPr>
            <p:ph type="sldNum" sz="quarter" idx="12"/>
          </p:nvPr>
        </p:nvSpPr>
        <p:spPr/>
        <p:txBody>
          <a:bodyPr/>
          <a:lstStyle/>
          <a:p>
            <a:fld id="{96C8BD70-E5DB-4FB4-A0E8-18514FFDF876}" type="slidenum">
              <a:rPr lang="en-GB" smtClean="0"/>
              <a:pPr/>
              <a:t>3</a:t>
            </a:fld>
            <a:endParaRPr lang="en-GB"/>
          </a:p>
        </p:txBody>
      </p:sp>
    </p:spTree>
    <p:extLst>
      <p:ext uri="{BB962C8B-B14F-4D97-AF65-F5344CB8AC3E}">
        <p14:creationId xmlns:p14="http://schemas.microsoft.com/office/powerpoint/2010/main" xmlns="" val="1117085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716016" y="3749662"/>
            <a:ext cx="3888432" cy="191158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800" b="1" i="1" dirty="0" smtClean="0">
                <a:solidFill>
                  <a:srgbClr val="D10074"/>
                </a:solidFill>
              </a:rPr>
              <a:t>1</a:t>
            </a:r>
            <a:r>
              <a:rPr lang="en-GB" sz="5200" b="1" dirty="0" smtClean="0"/>
              <a:t> </a:t>
            </a:r>
            <a:r>
              <a:rPr lang="en-GB" sz="4000" b="1" dirty="0" smtClean="0"/>
              <a:t>in </a:t>
            </a:r>
            <a:r>
              <a:rPr lang="en-GB" sz="4800" b="1" i="1" dirty="0" smtClean="0">
                <a:solidFill>
                  <a:srgbClr val="D10074"/>
                </a:solidFill>
              </a:rPr>
              <a:t>9</a:t>
            </a:r>
            <a:r>
              <a:rPr lang="en-GB" sz="5200" b="1" dirty="0" smtClean="0"/>
              <a:t> </a:t>
            </a:r>
            <a:r>
              <a:rPr lang="en-GB" sz="4000" b="1" dirty="0" smtClean="0"/>
              <a:t>are harmed while away from home</a:t>
            </a:r>
            <a:endParaRPr lang="en-GB" sz="4000" b="1" dirty="0"/>
          </a:p>
        </p:txBody>
      </p:sp>
      <p:sp>
        <p:nvSpPr>
          <p:cNvPr id="7" name="Content Placeholder 2"/>
          <p:cNvSpPr txBox="1">
            <a:spLocks/>
          </p:cNvSpPr>
          <p:nvPr/>
        </p:nvSpPr>
        <p:spPr>
          <a:xfrm>
            <a:off x="4716016" y="1700808"/>
            <a:ext cx="3888432"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400" b="1" i="1" dirty="0" smtClean="0">
                <a:solidFill>
                  <a:srgbClr val="D10074"/>
                </a:solidFill>
              </a:rPr>
              <a:t>1</a:t>
            </a:r>
            <a:r>
              <a:rPr lang="en-GB" sz="3700" b="1" dirty="0" smtClean="0"/>
              <a:t> in </a:t>
            </a:r>
            <a:r>
              <a:rPr lang="en-GB" sz="4400" b="1" i="1" dirty="0" smtClean="0">
                <a:solidFill>
                  <a:srgbClr val="D10074"/>
                </a:solidFill>
              </a:rPr>
              <a:t>8</a:t>
            </a:r>
            <a:r>
              <a:rPr lang="en-GB" sz="3700" b="1" dirty="0" smtClean="0"/>
              <a:t> had to steal to survive</a:t>
            </a:r>
            <a:endParaRPr lang="en-GB" sz="3700" b="1" dirty="0"/>
          </a:p>
        </p:txBody>
      </p:sp>
      <p:sp>
        <p:nvSpPr>
          <p:cNvPr id="6" name="Content Placeholder 2"/>
          <p:cNvSpPr txBox="1">
            <a:spLocks/>
          </p:cNvSpPr>
          <p:nvPr/>
        </p:nvSpPr>
        <p:spPr>
          <a:xfrm>
            <a:off x="611560" y="1700808"/>
            <a:ext cx="3816424"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400" b="1" i="1" dirty="0" smtClean="0">
                <a:solidFill>
                  <a:srgbClr val="D10074"/>
                </a:solidFill>
              </a:rPr>
              <a:t>1</a:t>
            </a:r>
            <a:r>
              <a:rPr lang="en-GB" sz="3700" b="1" dirty="0" smtClean="0"/>
              <a:t> in </a:t>
            </a:r>
            <a:r>
              <a:rPr lang="en-GB" sz="4400" b="1" i="1" dirty="0" smtClean="0">
                <a:solidFill>
                  <a:srgbClr val="D10074"/>
                </a:solidFill>
              </a:rPr>
              <a:t>6</a:t>
            </a:r>
            <a:r>
              <a:rPr lang="en-GB" sz="3700" b="1" i="1" dirty="0" smtClean="0">
                <a:solidFill>
                  <a:srgbClr val="D10074"/>
                </a:solidFill>
              </a:rPr>
              <a:t> </a:t>
            </a:r>
            <a:r>
              <a:rPr lang="en-GB" sz="3700" b="1" dirty="0" smtClean="0"/>
              <a:t>slept on </a:t>
            </a:r>
          </a:p>
          <a:p>
            <a:pPr marL="0" indent="0">
              <a:buNone/>
            </a:pPr>
            <a:r>
              <a:rPr lang="en-GB" sz="3700" b="1" dirty="0" smtClean="0"/>
              <a:t>the street</a:t>
            </a:r>
            <a:endParaRPr lang="en-GB" sz="3700" b="1" dirty="0"/>
          </a:p>
        </p:txBody>
      </p:sp>
      <p:sp>
        <p:nvSpPr>
          <p:cNvPr id="8" name="Content Placeholder 2"/>
          <p:cNvSpPr txBox="1">
            <a:spLocks/>
          </p:cNvSpPr>
          <p:nvPr/>
        </p:nvSpPr>
        <p:spPr>
          <a:xfrm>
            <a:off x="611560" y="3706520"/>
            <a:ext cx="3816424" cy="19547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GB" sz="4800" b="1" i="1" dirty="0" smtClean="0">
                <a:solidFill>
                  <a:srgbClr val="D10074"/>
                </a:solidFill>
              </a:rPr>
              <a:t>1</a:t>
            </a:r>
            <a:r>
              <a:rPr lang="en-GB" sz="4000" b="1" dirty="0" smtClean="0"/>
              <a:t> in </a:t>
            </a:r>
            <a:r>
              <a:rPr lang="en-GB" sz="4800" b="1" i="1" dirty="0" smtClean="0">
                <a:solidFill>
                  <a:srgbClr val="D10074"/>
                </a:solidFill>
              </a:rPr>
              <a:t>9</a:t>
            </a:r>
            <a:r>
              <a:rPr lang="en-GB" sz="4000" b="1" dirty="0" smtClean="0"/>
              <a:t> did ‘other things’ in order to survive</a:t>
            </a:r>
            <a:endParaRPr lang="en-GB" sz="4000" b="1" dirty="0"/>
          </a:p>
        </p:txBody>
      </p:sp>
      <p:sp>
        <p:nvSpPr>
          <p:cNvPr id="2" name="Title 1"/>
          <p:cNvSpPr>
            <a:spLocks noGrp="1"/>
          </p:cNvSpPr>
          <p:nvPr>
            <p:ph type="title"/>
          </p:nvPr>
        </p:nvSpPr>
        <p:spPr/>
        <p:txBody>
          <a:bodyPr>
            <a:normAutofit/>
          </a:bodyPr>
          <a:lstStyle/>
          <a:p>
            <a:r>
              <a:rPr lang="en-GB" sz="4000" b="1" dirty="0" smtClean="0">
                <a:solidFill>
                  <a:srgbClr val="D10074"/>
                </a:solidFill>
              </a:rPr>
              <a:t>Risks</a:t>
            </a:r>
            <a:r>
              <a:rPr lang="en-GB" sz="4000" b="1" dirty="0" smtClean="0">
                <a:solidFill>
                  <a:schemeClr val="bg1"/>
                </a:solidFill>
              </a:rPr>
              <a:t> of running away</a:t>
            </a:r>
            <a:endParaRPr lang="en-GB" sz="4000" b="1" dirty="0">
              <a:solidFill>
                <a:schemeClr val="bg1"/>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xmlns="" val="0"/>
              </a:ext>
            </a:extLst>
          </a:blip>
          <a:srcRect l="12579" t="5942" b="25536"/>
          <a:stretch/>
        </p:blipFill>
        <p:spPr>
          <a:xfrm>
            <a:off x="478152" y="3598774"/>
            <a:ext cx="4083239" cy="213316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xmlns="" val="0"/>
              </a:ext>
            </a:extLst>
          </a:blip>
          <a:srcRect l="9089" t="13561" b="22085"/>
          <a:stretch/>
        </p:blipFill>
        <p:spPr>
          <a:xfrm>
            <a:off x="4561392" y="1617132"/>
            <a:ext cx="4205583" cy="1981641"/>
          </a:xfrm>
          <a:prstGeom prst="rect">
            <a:avLst/>
          </a:prstGeom>
        </p:spPr>
      </p:pic>
      <p:pic>
        <p:nvPicPr>
          <p:cNvPr id="1026" name="Picture 2" descr="\\MPNAS1\Departments$\FandM\Supporters and Communication\Supporter Care Team Documents\Josie\Regional Stuff\Presentation\School presentation\2015 New\Harm2.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648" t="18382" b="7608"/>
          <a:stretch/>
        </p:blipFill>
        <p:spPr bwMode="auto">
          <a:xfrm>
            <a:off x="4561392" y="3598773"/>
            <a:ext cx="4205583" cy="21331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MPNAS1\Departments$\FandM\Supporters and Communication\Supporter Care Team Documents\Josie\Regional Stuff\Presentation\School presentation\2015 New\Sleeping Rough2.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34656" r="5480" b="1"/>
          <a:stretch/>
        </p:blipFill>
        <p:spPr bwMode="auto">
          <a:xfrm>
            <a:off x="478152" y="1617132"/>
            <a:ext cx="4083239" cy="199366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lide Number Placeholder 12"/>
          <p:cNvSpPr>
            <a:spLocks noGrp="1"/>
          </p:cNvSpPr>
          <p:nvPr>
            <p:ph type="sldNum" sz="quarter" idx="12"/>
          </p:nvPr>
        </p:nvSpPr>
        <p:spPr/>
        <p:txBody>
          <a:bodyPr/>
          <a:lstStyle/>
          <a:p>
            <a:fld id="{96C8BD70-E5DB-4FB4-A0E8-18514FFDF876}" type="slidenum">
              <a:rPr lang="en-GB" smtClean="0"/>
              <a:pPr/>
              <a:t>4</a:t>
            </a:fld>
            <a:endParaRPr lang="en-GB"/>
          </a:p>
        </p:txBody>
      </p:sp>
    </p:spTree>
    <p:extLst>
      <p:ext uri="{BB962C8B-B14F-4D97-AF65-F5344CB8AC3E}">
        <p14:creationId xmlns:p14="http://schemas.microsoft.com/office/powerpoint/2010/main" xmlns="" val="1950795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7"/>
                                        </p:tgtEl>
                                      </p:cBhvr>
                                    </p:animEffect>
                                    <p:set>
                                      <p:cBhvr>
                                        <p:cTn id="7" dur="1" fill="hold">
                                          <p:stCondLst>
                                            <p:cond delay="499"/>
                                          </p:stCondLst>
                                        </p:cTn>
                                        <p:tgtEl>
                                          <p:spTgt spid="10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eparation 6"/>
          <p:cNvSpPr/>
          <p:nvPr/>
        </p:nvSpPr>
        <p:spPr>
          <a:xfrm>
            <a:off x="1259632" y="2093284"/>
            <a:ext cx="6408712" cy="2847884"/>
          </a:xfrm>
          <a:prstGeom prst="flowChartPreparation">
            <a:avLst/>
          </a:prstGeom>
          <a:solidFill>
            <a:schemeClr val="bg1"/>
          </a:solidFill>
          <a:ln w="57150">
            <a:solidFill>
              <a:srgbClr val="D10074"/>
            </a:solidFill>
          </a:ln>
          <a:effectLst>
            <a:outerShdw blurRad="1143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Contact us if you’re worried about a friend running away, or if someone is pressuring you to</a:t>
            </a:r>
            <a:endParaRPr lang="en-GB" sz="3200" b="1" dirty="0">
              <a:solidFill>
                <a:schemeClr val="tx1"/>
              </a:solidFill>
            </a:endParaRPr>
          </a:p>
        </p:txBody>
      </p:sp>
      <p:sp>
        <p:nvSpPr>
          <p:cNvPr id="5" name="Rounded Rectangular Callout 4"/>
          <p:cNvSpPr/>
          <p:nvPr/>
        </p:nvSpPr>
        <p:spPr>
          <a:xfrm>
            <a:off x="1259632" y="2093284"/>
            <a:ext cx="6552728" cy="2827122"/>
          </a:xfrm>
          <a:prstGeom prst="wedgeRoundRectCallout">
            <a:avLst>
              <a:gd name="adj1" fmla="val -34568"/>
              <a:gd name="adj2" fmla="val 64870"/>
              <a:gd name="adj3" fmla="val 16667"/>
            </a:avLst>
          </a:prstGeom>
          <a:solidFill>
            <a:schemeClr val="bg1"/>
          </a:solidFill>
          <a:ln w="57150">
            <a:solidFill>
              <a:srgbClr val="D10074"/>
            </a:solidFill>
          </a:ln>
          <a:effectLst>
            <a:outerShdw blurRad="1016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If you have run away we can give you practical advice and emotional support</a:t>
            </a:r>
            <a:endParaRPr lang="en-GB" sz="3200" b="1" dirty="0">
              <a:solidFill>
                <a:schemeClr val="tx1"/>
              </a:solidFill>
            </a:endParaRPr>
          </a:p>
        </p:txBody>
      </p:sp>
      <p:sp>
        <p:nvSpPr>
          <p:cNvPr id="4" name="Cloud Callout 3"/>
          <p:cNvSpPr/>
          <p:nvPr/>
        </p:nvSpPr>
        <p:spPr>
          <a:xfrm>
            <a:off x="107504" y="1628800"/>
            <a:ext cx="8928992" cy="4032448"/>
          </a:xfrm>
          <a:prstGeom prst="cloudCallout">
            <a:avLst>
              <a:gd name="adj1" fmla="val -15811"/>
              <a:gd name="adj2" fmla="val 66303"/>
            </a:avLst>
          </a:prstGeom>
          <a:solidFill>
            <a:schemeClr val="bg1"/>
          </a:solidFill>
          <a:ln w="57150">
            <a:solidFill>
              <a:srgbClr val="D10074"/>
            </a:solidFill>
          </a:ln>
          <a:effectLst>
            <a:outerShdw blurRad="101600" dist="38100" dir="2700000" sx="102000" sy="102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If you are thinking about running away you can call us and talk through your options</a:t>
            </a:r>
            <a:endParaRPr lang="en-GB" sz="3200" b="1" dirty="0">
              <a:solidFill>
                <a:schemeClr val="tx1"/>
              </a:solidFill>
            </a:endParaRPr>
          </a:p>
        </p:txBody>
      </p:sp>
      <p:sp>
        <p:nvSpPr>
          <p:cNvPr id="2" name="Title 1"/>
          <p:cNvSpPr>
            <a:spLocks noGrp="1"/>
          </p:cNvSpPr>
          <p:nvPr>
            <p:ph type="title"/>
          </p:nvPr>
        </p:nvSpPr>
        <p:spPr/>
        <p:txBody>
          <a:bodyPr>
            <a:normAutofit/>
          </a:bodyPr>
          <a:lstStyle/>
          <a:p>
            <a:r>
              <a:rPr lang="en-GB" sz="4000" b="1" dirty="0" smtClean="0">
                <a:solidFill>
                  <a:schemeClr val="bg1"/>
                </a:solidFill>
              </a:rPr>
              <a:t>How we can </a:t>
            </a:r>
            <a:r>
              <a:rPr lang="en-GB" sz="4000" b="1" dirty="0" smtClean="0">
                <a:solidFill>
                  <a:srgbClr val="D10074"/>
                </a:solidFill>
              </a:rPr>
              <a:t>help</a:t>
            </a:r>
            <a:endParaRPr lang="en-GB" sz="4000" b="1" dirty="0">
              <a:solidFill>
                <a:srgbClr val="D10074"/>
              </a:solidFill>
            </a:endParaRPr>
          </a:p>
        </p:txBody>
      </p:sp>
      <p:sp>
        <p:nvSpPr>
          <p:cNvPr id="6" name="Slide Number Placeholder 5"/>
          <p:cNvSpPr>
            <a:spLocks noGrp="1"/>
          </p:cNvSpPr>
          <p:nvPr>
            <p:ph type="sldNum" sz="quarter" idx="12"/>
          </p:nvPr>
        </p:nvSpPr>
        <p:spPr/>
        <p:txBody>
          <a:bodyPr/>
          <a:lstStyle/>
          <a:p>
            <a:fld id="{96C8BD70-E5DB-4FB4-A0E8-18514FFDF876}" type="slidenum">
              <a:rPr lang="en-GB" smtClean="0"/>
              <a:pPr/>
              <a:t>5</a:t>
            </a:fld>
            <a:endParaRPr lang="en-GB"/>
          </a:p>
        </p:txBody>
      </p:sp>
    </p:spTree>
    <p:extLst>
      <p:ext uri="{BB962C8B-B14F-4D97-AF65-F5344CB8AC3E}">
        <p14:creationId xmlns:p14="http://schemas.microsoft.com/office/powerpoint/2010/main" xmlns="" val="27970269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chemeClr val="bg1"/>
                </a:solidFill>
              </a:rPr>
              <a:t>Abi’s Story</a:t>
            </a:r>
            <a:endParaRPr lang="en-GB" sz="4000" b="1" dirty="0">
              <a:solidFill>
                <a:schemeClr val="bg1"/>
              </a:solidFill>
            </a:endParaRPr>
          </a:p>
        </p:txBody>
      </p:sp>
      <p:sp>
        <p:nvSpPr>
          <p:cNvPr id="4" name="Slide Number Placeholder 3"/>
          <p:cNvSpPr>
            <a:spLocks noGrp="1"/>
          </p:cNvSpPr>
          <p:nvPr>
            <p:ph type="sldNum" sz="quarter" idx="12"/>
          </p:nvPr>
        </p:nvSpPr>
        <p:spPr/>
        <p:txBody>
          <a:bodyPr/>
          <a:lstStyle/>
          <a:p>
            <a:fld id="{96C8BD70-E5DB-4FB4-A0E8-18514FFDF876}" type="slidenum">
              <a:rPr lang="en-GB" smtClean="0"/>
              <a:pPr/>
              <a:t>6</a:t>
            </a:fld>
            <a:endParaRPr lang="en-GB"/>
          </a:p>
        </p:txBody>
      </p:sp>
    </p:spTree>
    <p:extLst>
      <p:ext uri="{BB962C8B-B14F-4D97-AF65-F5344CB8AC3E}">
        <p14:creationId xmlns:p14="http://schemas.microsoft.com/office/powerpoint/2010/main" xmlns="" val="4243343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solidFill>
                  <a:schemeClr val="bg1"/>
                </a:solidFill>
              </a:rPr>
              <a:t>Abi’s Story</a:t>
            </a:r>
            <a:endParaRPr lang="en-GB" sz="4000" b="1" dirty="0">
              <a:solidFill>
                <a:schemeClr val="bg1"/>
              </a:solidFill>
            </a:endParaRPr>
          </a:p>
        </p:txBody>
      </p:sp>
      <p:pic>
        <p:nvPicPr>
          <p:cNvPr id="8" name="Picture 2" descr="J:\Supporters and Communication\Supporter Care Team Documents\Josie\Community and Challenge 2015\Supporter Leaflet\images\Dana helpline stock im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1" y="2636912"/>
            <a:ext cx="3796250" cy="25202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96C8BD70-E5DB-4FB4-A0E8-18514FFDF876}" type="slidenum">
              <a:rPr lang="en-GB" smtClean="0"/>
              <a:pPr/>
              <a:t>7</a:t>
            </a:fld>
            <a:endParaRPr lang="en-GB"/>
          </a:p>
        </p:txBody>
      </p:sp>
    </p:spTree>
    <p:extLst>
      <p:ext uri="{BB962C8B-B14F-4D97-AF65-F5344CB8AC3E}">
        <p14:creationId xmlns:p14="http://schemas.microsoft.com/office/powerpoint/2010/main" xmlns="" val="4243343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384955"/>
            <a:ext cx="9144000" cy="116635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smtClean="0">
                <a:solidFill>
                  <a:srgbClr val="D10074"/>
                </a:solidFill>
              </a:rPr>
              <a:t>What</a:t>
            </a:r>
            <a:r>
              <a:rPr lang="en-GB" b="1" dirty="0" smtClean="0">
                <a:solidFill>
                  <a:schemeClr val="bg1"/>
                </a:solidFill>
              </a:rPr>
              <a:t> we do</a:t>
            </a:r>
            <a:endParaRPr lang="en-GB" b="1" dirty="0">
              <a:solidFill>
                <a:schemeClr val="bg1"/>
              </a:solidFill>
            </a:endParaRPr>
          </a:p>
        </p:txBody>
      </p:sp>
      <p:sp>
        <p:nvSpPr>
          <p:cNvPr id="4" name="Content Placeholder 2"/>
          <p:cNvSpPr txBox="1">
            <a:spLocks/>
          </p:cNvSpPr>
          <p:nvPr/>
        </p:nvSpPr>
        <p:spPr>
          <a:xfrm>
            <a:off x="0" y="1628800"/>
            <a:ext cx="9144000" cy="676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400" b="1" dirty="0" smtClean="0">
                <a:solidFill>
                  <a:srgbClr val="D10074"/>
                </a:solidFill>
              </a:rPr>
              <a:t>Free, confidential, 24/7 helpline</a:t>
            </a:r>
            <a:endParaRPr lang="en-GB" sz="3400" b="1" dirty="0">
              <a:solidFill>
                <a:srgbClr val="D10074"/>
              </a:solidFill>
            </a:endParaRPr>
          </a:p>
        </p:txBody>
      </p:sp>
      <p:sp>
        <p:nvSpPr>
          <p:cNvPr id="8" name="Content Placeholder 2"/>
          <p:cNvSpPr txBox="1">
            <a:spLocks/>
          </p:cNvSpPr>
          <p:nvPr/>
        </p:nvSpPr>
        <p:spPr>
          <a:xfrm>
            <a:off x="0" y="3672934"/>
            <a:ext cx="9143999" cy="11450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400" b="1" dirty="0" smtClean="0">
                <a:solidFill>
                  <a:srgbClr val="D10074"/>
                </a:solidFill>
              </a:rPr>
              <a:t>If you want us to we will work on your behalf with the police or social services </a:t>
            </a:r>
            <a:endParaRPr lang="en-GB" sz="3400" b="1" dirty="0">
              <a:solidFill>
                <a:srgbClr val="D10074"/>
              </a:solidFill>
            </a:endParaRPr>
          </a:p>
        </p:txBody>
      </p:sp>
      <p:sp>
        <p:nvSpPr>
          <p:cNvPr id="6" name="Content Placeholder 2"/>
          <p:cNvSpPr txBox="1">
            <a:spLocks/>
          </p:cNvSpPr>
          <p:nvPr/>
        </p:nvSpPr>
        <p:spPr>
          <a:xfrm>
            <a:off x="0" y="2420888"/>
            <a:ext cx="9144000" cy="1130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400" b="1" dirty="0" smtClean="0">
                <a:solidFill>
                  <a:schemeClr val="bg1"/>
                </a:solidFill>
              </a:rPr>
              <a:t>Listen to however much, or little, you want to tell us</a:t>
            </a:r>
            <a:endParaRPr lang="en-GB" sz="3400" b="1" dirty="0">
              <a:solidFill>
                <a:schemeClr val="bg1"/>
              </a:solidFill>
            </a:endParaRPr>
          </a:p>
        </p:txBody>
      </p:sp>
      <p:sp>
        <p:nvSpPr>
          <p:cNvPr id="9" name="Rectangle 8"/>
          <p:cNvSpPr/>
          <p:nvPr/>
        </p:nvSpPr>
        <p:spPr>
          <a:xfrm>
            <a:off x="0" y="4869160"/>
            <a:ext cx="9144000" cy="864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p:cNvSpPr txBox="1">
            <a:spLocks/>
          </p:cNvSpPr>
          <p:nvPr/>
        </p:nvSpPr>
        <p:spPr>
          <a:xfrm>
            <a:off x="0" y="4979557"/>
            <a:ext cx="9143999" cy="12024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400" b="1" dirty="0" smtClean="0">
                <a:solidFill>
                  <a:schemeClr val="bg1"/>
                </a:solidFill>
              </a:rPr>
              <a:t>If you want us to we will pass a message home </a:t>
            </a:r>
            <a:endParaRPr lang="en-GB" sz="3400" b="1" dirty="0">
              <a:solidFill>
                <a:schemeClr val="bg1"/>
              </a:solidFill>
            </a:endParaRPr>
          </a:p>
        </p:txBody>
      </p:sp>
      <p:sp>
        <p:nvSpPr>
          <p:cNvPr id="10" name="Slide Number Placeholder 9"/>
          <p:cNvSpPr>
            <a:spLocks noGrp="1"/>
          </p:cNvSpPr>
          <p:nvPr>
            <p:ph type="sldNum" sz="quarter" idx="12"/>
          </p:nvPr>
        </p:nvSpPr>
        <p:spPr/>
        <p:txBody>
          <a:bodyPr/>
          <a:lstStyle/>
          <a:p>
            <a:fld id="{96C8BD70-E5DB-4FB4-A0E8-18514FFDF876}" type="slidenum">
              <a:rPr lang="en-GB" smtClean="0"/>
              <a:pPr/>
              <a:t>8</a:t>
            </a:fld>
            <a:endParaRPr lang="en-GB"/>
          </a:p>
        </p:txBody>
      </p:sp>
    </p:spTree>
    <p:extLst>
      <p:ext uri="{BB962C8B-B14F-4D97-AF65-F5344CB8AC3E}">
        <p14:creationId xmlns:p14="http://schemas.microsoft.com/office/powerpoint/2010/main" xmlns="" val="3692257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build="p"/>
      <p:bldP spid="6" grpId="0"/>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163" t="15792" r="30435" b="17184"/>
          <a:stretch/>
        </p:blipFill>
        <p:spPr bwMode="auto">
          <a:xfrm>
            <a:off x="-3924944" y="1568611"/>
            <a:ext cx="3563888" cy="5289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GB" b="1" dirty="0" smtClean="0">
                <a:solidFill>
                  <a:srgbClr val="D10074"/>
                </a:solidFill>
              </a:rPr>
              <a:t>Text</a:t>
            </a:r>
            <a:r>
              <a:rPr lang="en-GB" b="1" dirty="0" smtClean="0">
                <a:solidFill>
                  <a:schemeClr val="bg1"/>
                </a:solidFill>
              </a:rPr>
              <a:t> support</a:t>
            </a:r>
            <a:endParaRPr lang="en-GB" b="1" dirty="0">
              <a:solidFill>
                <a:schemeClr val="bg1"/>
              </a:solidFill>
            </a:endParaRPr>
          </a:p>
        </p:txBody>
      </p:sp>
      <p:sp>
        <p:nvSpPr>
          <p:cNvPr id="6" name="Content Placeholder 2"/>
          <p:cNvSpPr txBox="1">
            <a:spLocks/>
          </p:cNvSpPr>
          <p:nvPr/>
        </p:nvSpPr>
        <p:spPr>
          <a:xfrm>
            <a:off x="3707904" y="4581128"/>
            <a:ext cx="5256584" cy="964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600" b="1" dirty="0" smtClean="0"/>
              <a:t>Our main concern is the caller’s safety.</a:t>
            </a:r>
            <a:endParaRPr lang="en-GB" sz="2600" b="1" dirty="0"/>
          </a:p>
        </p:txBody>
      </p:sp>
      <p:sp>
        <p:nvSpPr>
          <p:cNvPr id="7" name="Content Placeholder 2"/>
          <p:cNvSpPr txBox="1">
            <a:spLocks/>
          </p:cNvSpPr>
          <p:nvPr/>
        </p:nvSpPr>
        <p:spPr>
          <a:xfrm>
            <a:off x="3635896" y="2060848"/>
            <a:ext cx="5256584" cy="964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600" b="1" dirty="0" smtClean="0"/>
              <a:t>We’re led by you. We won’t tell you what to do</a:t>
            </a:r>
            <a:endParaRPr lang="en-GB" sz="2600" b="1" dirty="0"/>
          </a:p>
        </p:txBody>
      </p:sp>
      <p:sp>
        <p:nvSpPr>
          <p:cNvPr id="8" name="Content Placeholder 2"/>
          <p:cNvSpPr txBox="1">
            <a:spLocks/>
          </p:cNvSpPr>
          <p:nvPr/>
        </p:nvSpPr>
        <p:spPr>
          <a:xfrm>
            <a:off x="3635896" y="2924944"/>
            <a:ext cx="5256584" cy="964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2600" b="1" dirty="0" smtClean="0"/>
              <a:t>We give advice based on your individual situation.</a:t>
            </a:r>
            <a:endParaRPr lang="en-GB" sz="2600" b="1" dirty="0"/>
          </a:p>
        </p:txBody>
      </p:sp>
      <p:sp>
        <p:nvSpPr>
          <p:cNvPr id="9" name="Content Placeholder 2"/>
          <p:cNvSpPr txBox="1">
            <a:spLocks/>
          </p:cNvSpPr>
          <p:nvPr/>
        </p:nvSpPr>
        <p:spPr>
          <a:xfrm>
            <a:off x="3635896" y="3861048"/>
            <a:ext cx="5112568" cy="7920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4"/>
              </a:buBlip>
            </a:pPr>
            <a:r>
              <a:rPr lang="en-GB" sz="3400" b="1" dirty="0" smtClean="0"/>
              <a:t>It’s your decision what you do and where you go</a:t>
            </a:r>
            <a:endParaRPr lang="en-GB" sz="3400" b="1" dirty="0"/>
          </a:p>
        </p:txBody>
      </p:sp>
      <p:sp>
        <p:nvSpPr>
          <p:cNvPr id="10" name="Slide Number Placeholder 9"/>
          <p:cNvSpPr>
            <a:spLocks noGrp="1"/>
          </p:cNvSpPr>
          <p:nvPr>
            <p:ph type="sldNum" sz="quarter" idx="12"/>
          </p:nvPr>
        </p:nvSpPr>
        <p:spPr/>
        <p:txBody>
          <a:bodyPr/>
          <a:lstStyle/>
          <a:p>
            <a:fld id="{96C8BD70-E5DB-4FB4-A0E8-18514FFDF876}" type="slidenum">
              <a:rPr lang="en-GB" smtClean="0"/>
              <a:pPr/>
              <a:t>9</a:t>
            </a:fld>
            <a:endParaRPr lang="en-GB"/>
          </a:p>
        </p:txBody>
      </p:sp>
    </p:spTree>
    <p:extLst>
      <p:ext uri="{BB962C8B-B14F-4D97-AF65-F5344CB8AC3E}">
        <p14:creationId xmlns:p14="http://schemas.microsoft.com/office/powerpoint/2010/main" xmlns="" val="2763666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8" grpId="0" build="p"/>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7329</TotalTime>
  <Words>1896</Words>
  <Application>Microsoft Office PowerPoint</Application>
  <PresentationFormat>On-screen Show (4:3)</PresentationFormat>
  <Paragraphs>154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Missing People and Runaway Helpline</vt:lpstr>
      <vt:lpstr>How many children and young people do you think go missing each year?</vt:lpstr>
      <vt:lpstr>So why might someone run away?</vt:lpstr>
      <vt:lpstr>Risks of running away</vt:lpstr>
      <vt:lpstr>How we can help</vt:lpstr>
      <vt:lpstr>Slide 6</vt:lpstr>
      <vt:lpstr>Slide 7</vt:lpstr>
      <vt:lpstr>What we do</vt:lpstr>
      <vt:lpstr>Text support</vt:lpstr>
      <vt:lpstr>Family Support</vt:lpstr>
      <vt:lpstr>What you can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Allan</dc:creator>
  <cp:lastModifiedBy>fAITH</cp:lastModifiedBy>
  <cp:revision>33</cp:revision>
  <dcterms:created xsi:type="dcterms:W3CDTF">2015-06-10T13:15:59Z</dcterms:created>
  <dcterms:modified xsi:type="dcterms:W3CDTF">2018-01-23T16:14:40Z</dcterms:modified>
</cp:coreProperties>
</file>