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3" r:id="rId5"/>
  </p:sldMasterIdLst>
  <p:notesMasterIdLst>
    <p:notesMasterId r:id="rId19"/>
  </p:notesMasterIdLst>
  <p:handoutMasterIdLst>
    <p:handoutMasterId r:id="rId20"/>
  </p:handoutMasterIdLst>
  <p:sldIdLst>
    <p:sldId id="277" r:id="rId6"/>
    <p:sldId id="324" r:id="rId7"/>
    <p:sldId id="326" r:id="rId8"/>
    <p:sldId id="329" r:id="rId9"/>
    <p:sldId id="328" r:id="rId10"/>
    <p:sldId id="346" r:id="rId11"/>
    <p:sldId id="347" r:id="rId12"/>
    <p:sldId id="330" r:id="rId13"/>
    <p:sldId id="334" r:id="rId14"/>
    <p:sldId id="336" r:id="rId15"/>
    <p:sldId id="332" r:id="rId16"/>
    <p:sldId id="338" r:id="rId17"/>
    <p:sldId id="344" r:id="rId1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E8F6FD"/>
    <a:srgbClr val="ACD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3" autoAdjust="0"/>
    <p:restoredTop sz="68708" autoAdjust="0"/>
  </p:normalViewPr>
  <p:slideViewPr>
    <p:cSldViewPr snapToGrid="0" snapToObjects="1">
      <p:cViewPr varScale="1">
        <p:scale>
          <a:sx n="83" d="100"/>
          <a:sy n="83" d="100"/>
        </p:scale>
        <p:origin x="328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497C78-C55B-4882-9691-E5D8BBB68FF7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1A7EE72-DC5F-4CFD-AE34-D2DD78401483}">
      <dgm:prSet/>
      <dgm:spPr/>
      <dgm:t>
        <a:bodyPr/>
        <a:lstStyle/>
        <a:p>
          <a:r>
            <a:rPr lang="en-GB" baseline="0" dirty="0"/>
            <a:t>Statutory Duty to Report</a:t>
          </a:r>
          <a:endParaRPr lang="en-GB" dirty="0"/>
        </a:p>
      </dgm:t>
    </dgm:pt>
    <dgm:pt modelId="{C0F7B5A5-54B5-494B-B2D1-FC7A27045454}" type="parTrans" cxnId="{47FCB9BD-11FE-4FB7-A750-734BF8E19661}">
      <dgm:prSet/>
      <dgm:spPr/>
      <dgm:t>
        <a:bodyPr/>
        <a:lstStyle/>
        <a:p>
          <a:endParaRPr lang="en-GB"/>
        </a:p>
      </dgm:t>
    </dgm:pt>
    <dgm:pt modelId="{798D7A93-B7FB-4963-8AB9-116054CD8173}" type="sibTrans" cxnId="{47FCB9BD-11FE-4FB7-A750-734BF8E19661}">
      <dgm:prSet/>
      <dgm:spPr/>
      <dgm:t>
        <a:bodyPr/>
        <a:lstStyle/>
        <a:p>
          <a:endParaRPr lang="en-GB"/>
        </a:p>
      </dgm:t>
    </dgm:pt>
    <dgm:pt modelId="{5D93C29F-7656-463A-AEB7-96BB7EFF09DD}">
      <dgm:prSet/>
      <dgm:spPr/>
      <dgm:t>
        <a:bodyPr/>
        <a:lstStyle/>
        <a:p>
          <a:r>
            <a:rPr lang="en-GB" baseline="0"/>
            <a:t>Refer to DSP </a:t>
          </a:r>
          <a:endParaRPr lang="en-GB"/>
        </a:p>
      </dgm:t>
    </dgm:pt>
    <dgm:pt modelId="{46467A29-475D-47CC-A094-21878613C0DC}" type="parTrans" cxnId="{607077E5-874B-4119-A9C4-AA874C63840B}">
      <dgm:prSet/>
      <dgm:spPr/>
      <dgm:t>
        <a:bodyPr/>
        <a:lstStyle/>
        <a:p>
          <a:endParaRPr lang="en-GB"/>
        </a:p>
      </dgm:t>
    </dgm:pt>
    <dgm:pt modelId="{667EB5C7-5B88-4CD8-9D11-76D3F5ADE9A6}" type="sibTrans" cxnId="{607077E5-874B-4119-A9C4-AA874C63840B}">
      <dgm:prSet/>
      <dgm:spPr/>
      <dgm:t>
        <a:bodyPr/>
        <a:lstStyle/>
        <a:p>
          <a:endParaRPr lang="en-GB"/>
        </a:p>
      </dgm:t>
    </dgm:pt>
    <dgm:pt modelId="{3A2B74B0-CD4B-45F2-87BB-4AEC2BDD28D5}">
      <dgm:prSet/>
      <dgm:spPr/>
      <dgm:t>
        <a:bodyPr/>
        <a:lstStyle/>
        <a:p>
          <a:r>
            <a:rPr lang="en-GB" baseline="0"/>
            <a:t>Inform Parent/Carer</a:t>
          </a:r>
          <a:endParaRPr lang="en-GB"/>
        </a:p>
      </dgm:t>
    </dgm:pt>
    <dgm:pt modelId="{80A3B8F4-2FA5-4D31-9266-76FABD1106FA}" type="parTrans" cxnId="{5E38740B-F906-4BE5-8F33-753D9B4DF036}">
      <dgm:prSet/>
      <dgm:spPr/>
      <dgm:t>
        <a:bodyPr/>
        <a:lstStyle/>
        <a:p>
          <a:endParaRPr lang="en-GB"/>
        </a:p>
      </dgm:t>
    </dgm:pt>
    <dgm:pt modelId="{16A174BF-5FAA-47BB-99F9-AD293798EAF6}" type="sibTrans" cxnId="{5E38740B-F906-4BE5-8F33-753D9B4DF036}">
      <dgm:prSet/>
      <dgm:spPr/>
      <dgm:t>
        <a:bodyPr/>
        <a:lstStyle/>
        <a:p>
          <a:endParaRPr lang="en-GB"/>
        </a:p>
      </dgm:t>
    </dgm:pt>
    <dgm:pt modelId="{A4573162-3EDC-47C9-B0AF-37CD1DACDF9D}">
      <dgm:prSet/>
      <dgm:spPr/>
      <dgm:t>
        <a:bodyPr/>
        <a:lstStyle/>
        <a:p>
          <a:r>
            <a:rPr lang="en-GB" baseline="0"/>
            <a:t>Notify LEA</a:t>
          </a:r>
          <a:endParaRPr lang="en-GB"/>
        </a:p>
      </dgm:t>
    </dgm:pt>
    <dgm:pt modelId="{8716E16D-AD6F-4C92-9FE5-6C383A0908C8}" type="parTrans" cxnId="{10ECA77A-93D8-4A21-845E-942B42D565B4}">
      <dgm:prSet/>
      <dgm:spPr/>
      <dgm:t>
        <a:bodyPr/>
        <a:lstStyle/>
        <a:p>
          <a:endParaRPr lang="en-GB"/>
        </a:p>
      </dgm:t>
    </dgm:pt>
    <dgm:pt modelId="{BBBE13E5-DE14-480A-B945-AB29B7C07786}" type="sibTrans" cxnId="{10ECA77A-93D8-4A21-845E-942B42D565B4}">
      <dgm:prSet/>
      <dgm:spPr/>
      <dgm:t>
        <a:bodyPr/>
        <a:lstStyle/>
        <a:p>
          <a:endParaRPr lang="en-GB"/>
        </a:p>
      </dgm:t>
    </dgm:pt>
    <dgm:pt modelId="{5C3C05D6-F6E6-479C-AD34-01ACD2C0DEB1}">
      <dgm:prSet/>
      <dgm:spPr/>
      <dgm:t>
        <a:bodyPr/>
        <a:lstStyle/>
        <a:p>
          <a:r>
            <a:rPr lang="en-GB" baseline="0"/>
            <a:t>Prevent Referral</a:t>
          </a:r>
          <a:endParaRPr lang="en-GB"/>
        </a:p>
      </dgm:t>
    </dgm:pt>
    <dgm:pt modelId="{138ECA92-261E-4819-B663-025D84ADA10A}" type="parTrans" cxnId="{A97CCD0B-E899-46FA-B0C5-8BDA8C8CE865}">
      <dgm:prSet/>
      <dgm:spPr/>
      <dgm:t>
        <a:bodyPr/>
        <a:lstStyle/>
        <a:p>
          <a:endParaRPr lang="en-GB"/>
        </a:p>
      </dgm:t>
    </dgm:pt>
    <dgm:pt modelId="{4397BA12-E0D3-452A-B73A-C7C6B2691EEA}" type="sibTrans" cxnId="{A97CCD0B-E899-46FA-B0C5-8BDA8C8CE865}">
      <dgm:prSet/>
      <dgm:spPr/>
      <dgm:t>
        <a:bodyPr/>
        <a:lstStyle/>
        <a:p>
          <a:endParaRPr lang="en-GB"/>
        </a:p>
      </dgm:t>
    </dgm:pt>
    <dgm:pt modelId="{A45D6763-2BDB-4033-AE75-F9D7E09D9322}">
      <dgm:prSet/>
      <dgm:spPr/>
      <dgm:t>
        <a:bodyPr/>
        <a:lstStyle/>
        <a:p>
          <a:r>
            <a:rPr lang="en-GB" dirty="0"/>
            <a:t>Link in with SPO</a:t>
          </a:r>
        </a:p>
      </dgm:t>
    </dgm:pt>
    <dgm:pt modelId="{8DE5F7CD-0890-4222-BF85-F09669F3CB61}" type="parTrans" cxnId="{49357DF1-0592-4137-8B2E-4D4C6BC9A94B}">
      <dgm:prSet/>
      <dgm:spPr/>
      <dgm:t>
        <a:bodyPr/>
        <a:lstStyle/>
        <a:p>
          <a:endParaRPr lang="en-GB"/>
        </a:p>
      </dgm:t>
    </dgm:pt>
    <dgm:pt modelId="{5F4706C6-9578-4971-9B4E-BF392FD788E2}" type="sibTrans" cxnId="{49357DF1-0592-4137-8B2E-4D4C6BC9A94B}">
      <dgm:prSet/>
      <dgm:spPr/>
      <dgm:t>
        <a:bodyPr/>
        <a:lstStyle/>
        <a:p>
          <a:endParaRPr lang="en-GB"/>
        </a:p>
      </dgm:t>
    </dgm:pt>
    <dgm:pt modelId="{61A8BE29-0880-484F-BCD0-5792D0B002FB}" type="pres">
      <dgm:prSet presAssocID="{8B497C78-C55B-4882-9691-E5D8BBB68FF7}" presName="diagram" presStyleCnt="0">
        <dgm:presLayoutVars>
          <dgm:dir/>
          <dgm:resizeHandles val="exact"/>
        </dgm:presLayoutVars>
      </dgm:prSet>
      <dgm:spPr/>
    </dgm:pt>
    <dgm:pt modelId="{09ABA122-7FC9-4542-A049-7043B909D104}" type="pres">
      <dgm:prSet presAssocID="{81A7EE72-DC5F-4CFD-AE34-D2DD78401483}" presName="node" presStyleLbl="node1" presStyleIdx="0" presStyleCnt="6">
        <dgm:presLayoutVars>
          <dgm:bulletEnabled val="1"/>
        </dgm:presLayoutVars>
      </dgm:prSet>
      <dgm:spPr/>
    </dgm:pt>
    <dgm:pt modelId="{41699159-107A-4A83-8345-89ABA47AD1E4}" type="pres">
      <dgm:prSet presAssocID="{798D7A93-B7FB-4963-8AB9-116054CD8173}" presName="sibTrans" presStyleLbl="sibTrans2D1" presStyleIdx="0" presStyleCnt="5"/>
      <dgm:spPr/>
    </dgm:pt>
    <dgm:pt modelId="{C9CE7284-C84F-4BB6-B229-E936E322A6B1}" type="pres">
      <dgm:prSet presAssocID="{798D7A93-B7FB-4963-8AB9-116054CD8173}" presName="connectorText" presStyleLbl="sibTrans2D1" presStyleIdx="0" presStyleCnt="5"/>
      <dgm:spPr/>
    </dgm:pt>
    <dgm:pt modelId="{02E176D8-0D9C-4740-9BAF-59401544B361}" type="pres">
      <dgm:prSet presAssocID="{5D93C29F-7656-463A-AEB7-96BB7EFF09DD}" presName="node" presStyleLbl="node1" presStyleIdx="1" presStyleCnt="6">
        <dgm:presLayoutVars>
          <dgm:bulletEnabled val="1"/>
        </dgm:presLayoutVars>
      </dgm:prSet>
      <dgm:spPr/>
    </dgm:pt>
    <dgm:pt modelId="{6C9D1737-CDB9-43CC-B4E7-38AD5ECA11D4}" type="pres">
      <dgm:prSet presAssocID="{667EB5C7-5B88-4CD8-9D11-76D3F5ADE9A6}" presName="sibTrans" presStyleLbl="sibTrans2D1" presStyleIdx="1" presStyleCnt="5"/>
      <dgm:spPr/>
    </dgm:pt>
    <dgm:pt modelId="{A6F585CB-9DB3-4471-975A-5E42D4B8ACC8}" type="pres">
      <dgm:prSet presAssocID="{667EB5C7-5B88-4CD8-9D11-76D3F5ADE9A6}" presName="connectorText" presStyleLbl="sibTrans2D1" presStyleIdx="1" presStyleCnt="5"/>
      <dgm:spPr/>
    </dgm:pt>
    <dgm:pt modelId="{C5C470A5-5872-4736-B45C-1F08DD832688}" type="pres">
      <dgm:prSet presAssocID="{3A2B74B0-CD4B-45F2-87BB-4AEC2BDD28D5}" presName="node" presStyleLbl="node1" presStyleIdx="2" presStyleCnt="6">
        <dgm:presLayoutVars>
          <dgm:bulletEnabled val="1"/>
        </dgm:presLayoutVars>
      </dgm:prSet>
      <dgm:spPr/>
    </dgm:pt>
    <dgm:pt modelId="{E219396A-288B-4F34-8CAE-A6FF01E8C93E}" type="pres">
      <dgm:prSet presAssocID="{16A174BF-5FAA-47BB-99F9-AD293798EAF6}" presName="sibTrans" presStyleLbl="sibTrans2D1" presStyleIdx="2" presStyleCnt="5"/>
      <dgm:spPr/>
    </dgm:pt>
    <dgm:pt modelId="{AF534935-5496-4227-B331-7676365D021F}" type="pres">
      <dgm:prSet presAssocID="{16A174BF-5FAA-47BB-99F9-AD293798EAF6}" presName="connectorText" presStyleLbl="sibTrans2D1" presStyleIdx="2" presStyleCnt="5"/>
      <dgm:spPr/>
    </dgm:pt>
    <dgm:pt modelId="{43C590D5-5B1C-4C8E-9A6D-2693D6797E15}" type="pres">
      <dgm:prSet presAssocID="{A4573162-3EDC-47C9-B0AF-37CD1DACDF9D}" presName="node" presStyleLbl="node1" presStyleIdx="3" presStyleCnt="6">
        <dgm:presLayoutVars>
          <dgm:bulletEnabled val="1"/>
        </dgm:presLayoutVars>
      </dgm:prSet>
      <dgm:spPr/>
    </dgm:pt>
    <dgm:pt modelId="{766EA241-8558-4BDA-BBAE-B542D9B85BB7}" type="pres">
      <dgm:prSet presAssocID="{BBBE13E5-DE14-480A-B945-AB29B7C07786}" presName="sibTrans" presStyleLbl="sibTrans2D1" presStyleIdx="3" presStyleCnt="5"/>
      <dgm:spPr/>
    </dgm:pt>
    <dgm:pt modelId="{11B1BF24-1741-4871-A1CA-0674DDD43144}" type="pres">
      <dgm:prSet presAssocID="{BBBE13E5-DE14-480A-B945-AB29B7C07786}" presName="connectorText" presStyleLbl="sibTrans2D1" presStyleIdx="3" presStyleCnt="5"/>
      <dgm:spPr/>
    </dgm:pt>
    <dgm:pt modelId="{D2784E78-A6E8-4F51-8059-1D388078FEFF}" type="pres">
      <dgm:prSet presAssocID="{5C3C05D6-F6E6-479C-AD34-01ACD2C0DEB1}" presName="node" presStyleLbl="node1" presStyleIdx="4" presStyleCnt="6">
        <dgm:presLayoutVars>
          <dgm:bulletEnabled val="1"/>
        </dgm:presLayoutVars>
      </dgm:prSet>
      <dgm:spPr/>
    </dgm:pt>
    <dgm:pt modelId="{AA2CB651-E81C-42E0-8E9E-590572384B1D}" type="pres">
      <dgm:prSet presAssocID="{4397BA12-E0D3-452A-B73A-C7C6B2691EEA}" presName="sibTrans" presStyleLbl="sibTrans2D1" presStyleIdx="4" presStyleCnt="5"/>
      <dgm:spPr/>
    </dgm:pt>
    <dgm:pt modelId="{95D3FF38-A3BD-4C87-8D6C-B84FF15C645B}" type="pres">
      <dgm:prSet presAssocID="{4397BA12-E0D3-452A-B73A-C7C6B2691EEA}" presName="connectorText" presStyleLbl="sibTrans2D1" presStyleIdx="4" presStyleCnt="5"/>
      <dgm:spPr/>
    </dgm:pt>
    <dgm:pt modelId="{C1D6909F-6C93-477D-A73B-2CCE27292D10}" type="pres">
      <dgm:prSet presAssocID="{A45D6763-2BDB-4033-AE75-F9D7E09D9322}" presName="node" presStyleLbl="node1" presStyleIdx="5" presStyleCnt="6">
        <dgm:presLayoutVars>
          <dgm:bulletEnabled val="1"/>
        </dgm:presLayoutVars>
      </dgm:prSet>
      <dgm:spPr/>
    </dgm:pt>
  </dgm:ptLst>
  <dgm:cxnLst>
    <dgm:cxn modelId="{AF8CF100-3132-4EFD-A4E8-DF54E33DA31B}" type="presOf" srcId="{81A7EE72-DC5F-4CFD-AE34-D2DD78401483}" destId="{09ABA122-7FC9-4542-A049-7043B909D104}" srcOrd="0" destOrd="0" presId="urn:microsoft.com/office/officeart/2005/8/layout/process5"/>
    <dgm:cxn modelId="{5E38740B-F906-4BE5-8F33-753D9B4DF036}" srcId="{8B497C78-C55B-4882-9691-E5D8BBB68FF7}" destId="{3A2B74B0-CD4B-45F2-87BB-4AEC2BDD28D5}" srcOrd="2" destOrd="0" parTransId="{80A3B8F4-2FA5-4D31-9266-76FABD1106FA}" sibTransId="{16A174BF-5FAA-47BB-99F9-AD293798EAF6}"/>
    <dgm:cxn modelId="{A97CCD0B-E899-46FA-B0C5-8BDA8C8CE865}" srcId="{8B497C78-C55B-4882-9691-E5D8BBB68FF7}" destId="{5C3C05D6-F6E6-479C-AD34-01ACD2C0DEB1}" srcOrd="4" destOrd="0" parTransId="{138ECA92-261E-4819-B663-025D84ADA10A}" sibTransId="{4397BA12-E0D3-452A-B73A-C7C6B2691EEA}"/>
    <dgm:cxn modelId="{1B244B11-ED76-48D2-959C-8D72513B9D68}" type="presOf" srcId="{BBBE13E5-DE14-480A-B945-AB29B7C07786}" destId="{11B1BF24-1741-4871-A1CA-0674DDD43144}" srcOrd="1" destOrd="0" presId="urn:microsoft.com/office/officeart/2005/8/layout/process5"/>
    <dgm:cxn modelId="{C227A230-4527-41C4-AEF8-AA7A1E3292B4}" type="presOf" srcId="{5D93C29F-7656-463A-AEB7-96BB7EFF09DD}" destId="{02E176D8-0D9C-4740-9BAF-59401544B361}" srcOrd="0" destOrd="0" presId="urn:microsoft.com/office/officeart/2005/8/layout/process5"/>
    <dgm:cxn modelId="{2A5ABE39-C48B-4F95-A75C-1572F1B933F3}" type="presOf" srcId="{798D7A93-B7FB-4963-8AB9-116054CD8173}" destId="{41699159-107A-4A83-8345-89ABA47AD1E4}" srcOrd="0" destOrd="0" presId="urn:microsoft.com/office/officeart/2005/8/layout/process5"/>
    <dgm:cxn modelId="{376BD748-A6C3-4CC6-A18A-2FA1C7A1B19E}" type="presOf" srcId="{BBBE13E5-DE14-480A-B945-AB29B7C07786}" destId="{766EA241-8558-4BDA-BBAE-B542D9B85BB7}" srcOrd="0" destOrd="0" presId="urn:microsoft.com/office/officeart/2005/8/layout/process5"/>
    <dgm:cxn modelId="{3E90474A-E8D1-49C6-A22A-024E6FBC36A3}" type="presOf" srcId="{798D7A93-B7FB-4963-8AB9-116054CD8173}" destId="{C9CE7284-C84F-4BB6-B229-E936E322A6B1}" srcOrd="1" destOrd="0" presId="urn:microsoft.com/office/officeart/2005/8/layout/process5"/>
    <dgm:cxn modelId="{B0820E65-0F51-4129-AF92-FA6C268D2858}" type="presOf" srcId="{4397BA12-E0D3-452A-B73A-C7C6B2691EEA}" destId="{95D3FF38-A3BD-4C87-8D6C-B84FF15C645B}" srcOrd="1" destOrd="0" presId="urn:microsoft.com/office/officeart/2005/8/layout/process5"/>
    <dgm:cxn modelId="{D656D867-9F13-4655-9A67-9F6786BF2250}" type="presOf" srcId="{8B497C78-C55B-4882-9691-E5D8BBB68FF7}" destId="{61A8BE29-0880-484F-BCD0-5792D0B002FB}" srcOrd="0" destOrd="0" presId="urn:microsoft.com/office/officeart/2005/8/layout/process5"/>
    <dgm:cxn modelId="{70DE7269-16C5-4D5D-A1F7-1DBC16DD5A1D}" type="presOf" srcId="{667EB5C7-5B88-4CD8-9D11-76D3F5ADE9A6}" destId="{A6F585CB-9DB3-4471-975A-5E42D4B8ACC8}" srcOrd="1" destOrd="0" presId="urn:microsoft.com/office/officeart/2005/8/layout/process5"/>
    <dgm:cxn modelId="{10ECA77A-93D8-4A21-845E-942B42D565B4}" srcId="{8B497C78-C55B-4882-9691-E5D8BBB68FF7}" destId="{A4573162-3EDC-47C9-B0AF-37CD1DACDF9D}" srcOrd="3" destOrd="0" parTransId="{8716E16D-AD6F-4C92-9FE5-6C383A0908C8}" sibTransId="{BBBE13E5-DE14-480A-B945-AB29B7C07786}"/>
    <dgm:cxn modelId="{DB1EAD97-F682-4D3D-A119-45AD6DE8AE46}" type="presOf" srcId="{3A2B74B0-CD4B-45F2-87BB-4AEC2BDD28D5}" destId="{C5C470A5-5872-4736-B45C-1F08DD832688}" srcOrd="0" destOrd="0" presId="urn:microsoft.com/office/officeart/2005/8/layout/process5"/>
    <dgm:cxn modelId="{48B2DC99-E5D9-4270-A7F8-1A526F5CB52C}" type="presOf" srcId="{16A174BF-5FAA-47BB-99F9-AD293798EAF6}" destId="{AF534935-5496-4227-B331-7676365D021F}" srcOrd="1" destOrd="0" presId="urn:microsoft.com/office/officeart/2005/8/layout/process5"/>
    <dgm:cxn modelId="{FE7722B0-7F05-45A5-9250-EACC22C92AE4}" type="presOf" srcId="{667EB5C7-5B88-4CD8-9D11-76D3F5ADE9A6}" destId="{6C9D1737-CDB9-43CC-B4E7-38AD5ECA11D4}" srcOrd="0" destOrd="0" presId="urn:microsoft.com/office/officeart/2005/8/layout/process5"/>
    <dgm:cxn modelId="{701373B0-41F7-4255-9907-A1EB4A857D09}" type="presOf" srcId="{16A174BF-5FAA-47BB-99F9-AD293798EAF6}" destId="{E219396A-288B-4F34-8CAE-A6FF01E8C93E}" srcOrd="0" destOrd="0" presId="urn:microsoft.com/office/officeart/2005/8/layout/process5"/>
    <dgm:cxn modelId="{828A6DB6-4057-40D0-B10D-E1B9C7A6B9B7}" type="presOf" srcId="{5C3C05D6-F6E6-479C-AD34-01ACD2C0DEB1}" destId="{D2784E78-A6E8-4F51-8059-1D388078FEFF}" srcOrd="0" destOrd="0" presId="urn:microsoft.com/office/officeart/2005/8/layout/process5"/>
    <dgm:cxn modelId="{47FCB9BD-11FE-4FB7-A750-734BF8E19661}" srcId="{8B497C78-C55B-4882-9691-E5D8BBB68FF7}" destId="{81A7EE72-DC5F-4CFD-AE34-D2DD78401483}" srcOrd="0" destOrd="0" parTransId="{C0F7B5A5-54B5-494B-B2D1-FC7A27045454}" sibTransId="{798D7A93-B7FB-4963-8AB9-116054CD8173}"/>
    <dgm:cxn modelId="{7D8B3DD8-AB6D-4FAC-ADFF-A14F1E940EC4}" type="presOf" srcId="{4397BA12-E0D3-452A-B73A-C7C6B2691EEA}" destId="{AA2CB651-E81C-42E0-8E9E-590572384B1D}" srcOrd="0" destOrd="0" presId="urn:microsoft.com/office/officeart/2005/8/layout/process5"/>
    <dgm:cxn modelId="{4E931CDC-A679-4D66-9EA8-85F2492B0B2E}" type="presOf" srcId="{A4573162-3EDC-47C9-B0AF-37CD1DACDF9D}" destId="{43C590D5-5B1C-4C8E-9A6D-2693D6797E15}" srcOrd="0" destOrd="0" presId="urn:microsoft.com/office/officeart/2005/8/layout/process5"/>
    <dgm:cxn modelId="{607077E5-874B-4119-A9C4-AA874C63840B}" srcId="{8B497C78-C55B-4882-9691-E5D8BBB68FF7}" destId="{5D93C29F-7656-463A-AEB7-96BB7EFF09DD}" srcOrd="1" destOrd="0" parTransId="{46467A29-475D-47CC-A094-21878613C0DC}" sibTransId="{667EB5C7-5B88-4CD8-9D11-76D3F5ADE9A6}"/>
    <dgm:cxn modelId="{49357DF1-0592-4137-8B2E-4D4C6BC9A94B}" srcId="{8B497C78-C55B-4882-9691-E5D8BBB68FF7}" destId="{A45D6763-2BDB-4033-AE75-F9D7E09D9322}" srcOrd="5" destOrd="0" parTransId="{8DE5F7CD-0890-4222-BF85-F09669F3CB61}" sibTransId="{5F4706C6-9578-4971-9B4E-BF392FD788E2}"/>
    <dgm:cxn modelId="{962B42F8-04A2-4466-B738-32068C42B5A2}" type="presOf" srcId="{A45D6763-2BDB-4033-AE75-F9D7E09D9322}" destId="{C1D6909F-6C93-477D-A73B-2CCE27292D10}" srcOrd="0" destOrd="0" presId="urn:microsoft.com/office/officeart/2005/8/layout/process5"/>
    <dgm:cxn modelId="{D677B105-B65F-4FC7-8D9C-95D6F9E6FDC9}" type="presParOf" srcId="{61A8BE29-0880-484F-BCD0-5792D0B002FB}" destId="{09ABA122-7FC9-4542-A049-7043B909D104}" srcOrd="0" destOrd="0" presId="urn:microsoft.com/office/officeart/2005/8/layout/process5"/>
    <dgm:cxn modelId="{094D3248-74A4-439F-9A24-0511CE4DB7C3}" type="presParOf" srcId="{61A8BE29-0880-484F-BCD0-5792D0B002FB}" destId="{41699159-107A-4A83-8345-89ABA47AD1E4}" srcOrd="1" destOrd="0" presId="urn:microsoft.com/office/officeart/2005/8/layout/process5"/>
    <dgm:cxn modelId="{CB228CD1-9D08-4355-BA05-295B60E1E0B7}" type="presParOf" srcId="{41699159-107A-4A83-8345-89ABA47AD1E4}" destId="{C9CE7284-C84F-4BB6-B229-E936E322A6B1}" srcOrd="0" destOrd="0" presId="urn:microsoft.com/office/officeart/2005/8/layout/process5"/>
    <dgm:cxn modelId="{1DA05CFA-D009-4F9D-98E6-2BA1665AE44C}" type="presParOf" srcId="{61A8BE29-0880-484F-BCD0-5792D0B002FB}" destId="{02E176D8-0D9C-4740-9BAF-59401544B361}" srcOrd="2" destOrd="0" presId="urn:microsoft.com/office/officeart/2005/8/layout/process5"/>
    <dgm:cxn modelId="{64A26071-6722-4C09-8FD3-15F23D736618}" type="presParOf" srcId="{61A8BE29-0880-484F-BCD0-5792D0B002FB}" destId="{6C9D1737-CDB9-43CC-B4E7-38AD5ECA11D4}" srcOrd="3" destOrd="0" presId="urn:microsoft.com/office/officeart/2005/8/layout/process5"/>
    <dgm:cxn modelId="{0E0F8CF7-1F74-4521-ABBE-5165F9FAB6E6}" type="presParOf" srcId="{6C9D1737-CDB9-43CC-B4E7-38AD5ECA11D4}" destId="{A6F585CB-9DB3-4471-975A-5E42D4B8ACC8}" srcOrd="0" destOrd="0" presId="urn:microsoft.com/office/officeart/2005/8/layout/process5"/>
    <dgm:cxn modelId="{84668621-C11D-477C-B057-163D2EDEC09F}" type="presParOf" srcId="{61A8BE29-0880-484F-BCD0-5792D0B002FB}" destId="{C5C470A5-5872-4736-B45C-1F08DD832688}" srcOrd="4" destOrd="0" presId="urn:microsoft.com/office/officeart/2005/8/layout/process5"/>
    <dgm:cxn modelId="{38D80105-A3C1-435D-9683-60B27BA08CC2}" type="presParOf" srcId="{61A8BE29-0880-484F-BCD0-5792D0B002FB}" destId="{E219396A-288B-4F34-8CAE-A6FF01E8C93E}" srcOrd="5" destOrd="0" presId="urn:microsoft.com/office/officeart/2005/8/layout/process5"/>
    <dgm:cxn modelId="{BE8D436A-D1D3-4D73-9167-D2DFB553C627}" type="presParOf" srcId="{E219396A-288B-4F34-8CAE-A6FF01E8C93E}" destId="{AF534935-5496-4227-B331-7676365D021F}" srcOrd="0" destOrd="0" presId="urn:microsoft.com/office/officeart/2005/8/layout/process5"/>
    <dgm:cxn modelId="{D22F1ED1-B478-44C5-8F13-E267D2CE2FA0}" type="presParOf" srcId="{61A8BE29-0880-484F-BCD0-5792D0B002FB}" destId="{43C590D5-5B1C-4C8E-9A6D-2693D6797E15}" srcOrd="6" destOrd="0" presId="urn:microsoft.com/office/officeart/2005/8/layout/process5"/>
    <dgm:cxn modelId="{D20958E8-BB92-47BE-86B2-C1FE080869A9}" type="presParOf" srcId="{61A8BE29-0880-484F-BCD0-5792D0B002FB}" destId="{766EA241-8558-4BDA-BBAE-B542D9B85BB7}" srcOrd="7" destOrd="0" presId="urn:microsoft.com/office/officeart/2005/8/layout/process5"/>
    <dgm:cxn modelId="{F0E170A6-FFFD-40D5-9416-50ADC14EE116}" type="presParOf" srcId="{766EA241-8558-4BDA-BBAE-B542D9B85BB7}" destId="{11B1BF24-1741-4871-A1CA-0674DDD43144}" srcOrd="0" destOrd="0" presId="urn:microsoft.com/office/officeart/2005/8/layout/process5"/>
    <dgm:cxn modelId="{6D61454A-2A21-418F-B1AB-319C9F1A1CD3}" type="presParOf" srcId="{61A8BE29-0880-484F-BCD0-5792D0B002FB}" destId="{D2784E78-A6E8-4F51-8059-1D388078FEFF}" srcOrd="8" destOrd="0" presId="urn:microsoft.com/office/officeart/2005/8/layout/process5"/>
    <dgm:cxn modelId="{C7CB4A60-6AAD-406F-8E8D-7AC0884CFE77}" type="presParOf" srcId="{61A8BE29-0880-484F-BCD0-5792D0B002FB}" destId="{AA2CB651-E81C-42E0-8E9E-590572384B1D}" srcOrd="9" destOrd="0" presId="urn:microsoft.com/office/officeart/2005/8/layout/process5"/>
    <dgm:cxn modelId="{70639327-2A81-4DD2-B52F-CC9D377586B6}" type="presParOf" srcId="{AA2CB651-E81C-42E0-8E9E-590572384B1D}" destId="{95D3FF38-A3BD-4C87-8D6C-B84FF15C645B}" srcOrd="0" destOrd="0" presId="urn:microsoft.com/office/officeart/2005/8/layout/process5"/>
    <dgm:cxn modelId="{42317C43-FC40-4AFC-A1F0-DF9EEA7672C0}" type="presParOf" srcId="{61A8BE29-0880-484F-BCD0-5792D0B002FB}" destId="{C1D6909F-6C93-477D-A73B-2CCE27292D10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BA122-7FC9-4542-A049-7043B909D104}">
      <dsp:nvSpPr>
        <dsp:cNvPr id="0" name=""/>
        <dsp:cNvSpPr/>
      </dsp:nvSpPr>
      <dsp:spPr>
        <a:xfrm>
          <a:off x="7068" y="495930"/>
          <a:ext cx="2112675" cy="12676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baseline="0" dirty="0"/>
            <a:t>Statutory Duty to Report</a:t>
          </a:r>
          <a:endParaRPr lang="en-GB" sz="2400" kern="1200" dirty="0"/>
        </a:p>
      </dsp:txBody>
      <dsp:txXfrm>
        <a:off x="44195" y="533057"/>
        <a:ext cx="2038421" cy="1193351"/>
      </dsp:txXfrm>
    </dsp:sp>
    <dsp:sp modelId="{41699159-107A-4A83-8345-89ABA47AD1E4}">
      <dsp:nvSpPr>
        <dsp:cNvPr id="0" name=""/>
        <dsp:cNvSpPr/>
      </dsp:nvSpPr>
      <dsp:spPr>
        <a:xfrm>
          <a:off x="2305659" y="867761"/>
          <a:ext cx="447887" cy="5239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>
        <a:off x="2305659" y="972550"/>
        <a:ext cx="313521" cy="314365"/>
      </dsp:txXfrm>
    </dsp:sp>
    <dsp:sp modelId="{02E176D8-0D9C-4740-9BAF-59401544B361}">
      <dsp:nvSpPr>
        <dsp:cNvPr id="0" name=""/>
        <dsp:cNvSpPr/>
      </dsp:nvSpPr>
      <dsp:spPr>
        <a:xfrm>
          <a:off x="2964814" y="495930"/>
          <a:ext cx="2112675" cy="12676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baseline="0"/>
            <a:t>Refer to DSP </a:t>
          </a:r>
          <a:endParaRPr lang="en-GB" sz="2400" kern="1200"/>
        </a:p>
      </dsp:txBody>
      <dsp:txXfrm>
        <a:off x="3001941" y="533057"/>
        <a:ext cx="2038421" cy="1193351"/>
      </dsp:txXfrm>
    </dsp:sp>
    <dsp:sp modelId="{6C9D1737-CDB9-43CC-B4E7-38AD5ECA11D4}">
      <dsp:nvSpPr>
        <dsp:cNvPr id="0" name=""/>
        <dsp:cNvSpPr/>
      </dsp:nvSpPr>
      <dsp:spPr>
        <a:xfrm>
          <a:off x="5263405" y="867761"/>
          <a:ext cx="447887" cy="5239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>
        <a:off x="5263405" y="972550"/>
        <a:ext cx="313521" cy="314365"/>
      </dsp:txXfrm>
    </dsp:sp>
    <dsp:sp modelId="{C5C470A5-5872-4736-B45C-1F08DD832688}">
      <dsp:nvSpPr>
        <dsp:cNvPr id="0" name=""/>
        <dsp:cNvSpPr/>
      </dsp:nvSpPr>
      <dsp:spPr>
        <a:xfrm>
          <a:off x="5922560" y="495930"/>
          <a:ext cx="2112675" cy="12676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baseline="0"/>
            <a:t>Inform Parent/Carer</a:t>
          </a:r>
          <a:endParaRPr lang="en-GB" sz="2400" kern="1200"/>
        </a:p>
      </dsp:txBody>
      <dsp:txXfrm>
        <a:off x="5959687" y="533057"/>
        <a:ext cx="2038421" cy="1193351"/>
      </dsp:txXfrm>
    </dsp:sp>
    <dsp:sp modelId="{E219396A-288B-4F34-8CAE-A6FF01E8C93E}">
      <dsp:nvSpPr>
        <dsp:cNvPr id="0" name=""/>
        <dsp:cNvSpPr/>
      </dsp:nvSpPr>
      <dsp:spPr>
        <a:xfrm rot="5400000">
          <a:off x="6754955" y="1911423"/>
          <a:ext cx="447887" cy="5239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 rot="-5400000">
        <a:off x="6821716" y="1949451"/>
        <a:ext cx="314365" cy="313521"/>
      </dsp:txXfrm>
    </dsp:sp>
    <dsp:sp modelId="{43C590D5-5B1C-4C8E-9A6D-2693D6797E15}">
      <dsp:nvSpPr>
        <dsp:cNvPr id="0" name=""/>
        <dsp:cNvSpPr/>
      </dsp:nvSpPr>
      <dsp:spPr>
        <a:xfrm>
          <a:off x="5922560" y="2608606"/>
          <a:ext cx="2112675" cy="12676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baseline="0"/>
            <a:t>Notify LEA</a:t>
          </a:r>
          <a:endParaRPr lang="en-GB" sz="2400" kern="1200"/>
        </a:p>
      </dsp:txBody>
      <dsp:txXfrm>
        <a:off x="5959687" y="2645733"/>
        <a:ext cx="2038421" cy="1193351"/>
      </dsp:txXfrm>
    </dsp:sp>
    <dsp:sp modelId="{766EA241-8558-4BDA-BBAE-B542D9B85BB7}">
      <dsp:nvSpPr>
        <dsp:cNvPr id="0" name=""/>
        <dsp:cNvSpPr/>
      </dsp:nvSpPr>
      <dsp:spPr>
        <a:xfrm rot="10800000">
          <a:off x="5288757" y="2980437"/>
          <a:ext cx="447887" cy="5239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 rot="10800000">
        <a:off x="5423123" y="3085226"/>
        <a:ext cx="313521" cy="314365"/>
      </dsp:txXfrm>
    </dsp:sp>
    <dsp:sp modelId="{D2784E78-A6E8-4F51-8059-1D388078FEFF}">
      <dsp:nvSpPr>
        <dsp:cNvPr id="0" name=""/>
        <dsp:cNvSpPr/>
      </dsp:nvSpPr>
      <dsp:spPr>
        <a:xfrm>
          <a:off x="2964814" y="2608606"/>
          <a:ext cx="2112675" cy="12676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baseline="0"/>
            <a:t>Prevent Referral</a:t>
          </a:r>
          <a:endParaRPr lang="en-GB" sz="2400" kern="1200"/>
        </a:p>
      </dsp:txBody>
      <dsp:txXfrm>
        <a:off x="3001941" y="2645733"/>
        <a:ext cx="2038421" cy="1193351"/>
      </dsp:txXfrm>
    </dsp:sp>
    <dsp:sp modelId="{AA2CB651-E81C-42E0-8E9E-590572384B1D}">
      <dsp:nvSpPr>
        <dsp:cNvPr id="0" name=""/>
        <dsp:cNvSpPr/>
      </dsp:nvSpPr>
      <dsp:spPr>
        <a:xfrm rot="10800000">
          <a:off x="2331011" y="2980437"/>
          <a:ext cx="447887" cy="5239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 rot="10800000">
        <a:off x="2465377" y="3085226"/>
        <a:ext cx="313521" cy="314365"/>
      </dsp:txXfrm>
    </dsp:sp>
    <dsp:sp modelId="{C1D6909F-6C93-477D-A73B-2CCE27292D10}">
      <dsp:nvSpPr>
        <dsp:cNvPr id="0" name=""/>
        <dsp:cNvSpPr/>
      </dsp:nvSpPr>
      <dsp:spPr>
        <a:xfrm>
          <a:off x="7068" y="2608606"/>
          <a:ext cx="2112675" cy="12676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Link in with SPO</a:t>
          </a:r>
        </a:p>
      </dsp:txBody>
      <dsp:txXfrm>
        <a:off x="44195" y="2645733"/>
        <a:ext cx="2038421" cy="11933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D8031-35CD-C140-BEA7-B0281B2978D7}" type="datetimeFigureOut">
              <a:rPr lang="en-US" smtClean="0"/>
              <a:t>3/28/23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C802A-4528-AE40-B407-B3D09B86A3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166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52F4F-A629-BE44-91F1-81722875E4F0}" type="datetimeFigureOut">
              <a:rPr lang="en-US" smtClean="0"/>
              <a:t>3/28/23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7E489-703B-FC4A-A3AE-91BA4382C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57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7E489-703B-FC4A-A3AE-91BA4382C5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17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7E489-703B-FC4A-A3AE-91BA4382C5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82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7E489-703B-FC4A-A3AE-91BA4382C5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41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endParaRPr lang="en-GB" b="1" i="0" dirty="0">
              <a:solidFill>
                <a:srgbClr val="1F1F1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7E489-703B-FC4A-A3AE-91BA4382C5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08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7E489-703B-FC4A-A3AE-91BA4382C5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80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7E489-703B-FC4A-A3AE-91BA4382C5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05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7E489-703B-FC4A-A3AE-91BA4382C5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56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endParaRPr lang="en-GB" b="0" i="0" dirty="0">
              <a:solidFill>
                <a:srgbClr val="1F1F1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7E489-703B-FC4A-A3AE-91BA4382C5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12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7E489-703B-FC4A-A3AE-91BA4382C5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62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7E489-703B-FC4A-A3AE-91BA4382C5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54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7E489-703B-FC4A-A3AE-91BA4382C5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38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7E489-703B-FC4A-A3AE-91BA4382C5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39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Downloads\images\Screen-Hills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r="26943"/>
          <a:stretch/>
        </p:blipFill>
        <p:spPr bwMode="auto">
          <a:xfrm>
            <a:off x="1" y="4623758"/>
            <a:ext cx="9144000" cy="223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9781" y="189780"/>
            <a:ext cx="8764438" cy="222523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cy-GB" noProof="0" dirty="0"/>
              <a:t>» Cymraeg / Teitl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9781" y="2415015"/>
            <a:ext cx="8764438" cy="2225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» English /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5548" y="5931067"/>
            <a:ext cx="7743560" cy="312170"/>
          </a:xfrm>
        </p:spPr>
        <p:txBody>
          <a:bodyPr/>
          <a:lstStyle>
            <a:lvl1pPr algn="ctr">
              <a:defRPr/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10" name="Picture 2" descr="Z:\Google Drive\Logos\Latest-Logo-for-SchoolBeat-cymru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48" y="6137720"/>
            <a:ext cx="5397890" cy="70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Z:\Google Drive\Logos\Welsh_Government_Logo_Black-RENDERED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06" y="4886326"/>
            <a:ext cx="1165774" cy="116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Z:\Downloads\images\Crest_DPP_300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306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Z:\Downloads\images\Crest_GWP_300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832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Z:\Downloads\images\Crest_NWP_300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358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Z:\Downloads\images\Crest_SWP_300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884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7185686" y="6263610"/>
            <a:ext cx="1244472" cy="312170"/>
          </a:xfrm>
        </p:spPr>
        <p:txBody>
          <a:bodyPr/>
          <a:lstStyle/>
          <a:p>
            <a:fld id="{110AE7D1-6754-474F-8D4A-A133102F4C7D}" type="datetimeFigureOut">
              <a:rPr lang="en-GB" noProof="0" smtClean="0"/>
              <a:t>28/03/2023</a:t>
            </a:fld>
            <a:endParaRPr lang="en-GB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0AD202-E08B-7146-88BB-66CB76E8AA3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50411" y="4892010"/>
            <a:ext cx="2298697" cy="116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25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28/03/2023</a:t>
            </a:fld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E0F0629-727C-CA4A-A9D2-9D91860719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6964" y="506291"/>
            <a:ext cx="3962112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401838C-7851-7148-9489-E440F663BDA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31040" y="506291"/>
            <a:ext cx="3958230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6BFE964-5424-9E4C-BCAB-CB89193016A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847" y="1684627"/>
            <a:ext cx="3962112" cy="437214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Cymraeg / Colofn 1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1AE2F3D2-91A1-2142-8B12-56F21A2B4F2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34923" y="1684627"/>
            <a:ext cx="3958230" cy="4372142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» English / Column 2</a:t>
            </a:r>
          </a:p>
        </p:txBody>
      </p:sp>
    </p:spTree>
    <p:extLst>
      <p:ext uri="{BB962C8B-B14F-4D97-AF65-F5344CB8AC3E}">
        <p14:creationId xmlns:p14="http://schemas.microsoft.com/office/powerpoint/2010/main" val="184190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olumns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631040" y="506291"/>
            <a:ext cx="3958230" cy="55504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46964" y="506291"/>
            <a:ext cx="3962112" cy="5550478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28/03/2023</a:t>
            </a:fld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6964" y="506291"/>
            <a:ext cx="3962112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31040" y="506291"/>
            <a:ext cx="3958230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847" y="1684627"/>
            <a:ext cx="3962112" cy="437214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Cymraeg / Colofn 1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34923" y="1684627"/>
            <a:ext cx="3958230" cy="4372142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» English / Column 2</a:t>
            </a:r>
          </a:p>
        </p:txBody>
      </p:sp>
    </p:spTree>
    <p:extLst>
      <p:ext uri="{BB962C8B-B14F-4D97-AF65-F5344CB8AC3E}">
        <p14:creationId xmlns:p14="http://schemas.microsoft.com/office/powerpoint/2010/main" val="3574464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28/03/2023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546437" y="2444728"/>
            <a:ext cx="8042960" cy="37322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46438" y="506290"/>
            <a:ext cx="8042960" cy="9368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546438" y="1488915"/>
            <a:ext cx="8042959" cy="910014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y-GB" noProof="0" dirty="0"/>
              <a:t>» Testun</a:t>
            </a:r>
          </a:p>
        </p:txBody>
      </p:sp>
    </p:spTree>
    <p:extLst>
      <p:ext uri="{BB962C8B-B14F-4D97-AF65-F5344CB8AC3E}">
        <p14:creationId xmlns:p14="http://schemas.microsoft.com/office/powerpoint/2010/main" val="2018937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28/03/2023</a:t>
            </a:fld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626E836-9D17-404C-9120-F7183A977F1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6437" y="515877"/>
            <a:ext cx="3962639" cy="91862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CD0EC58-EAC4-5040-9917-9EB290DB3E8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34922" y="515877"/>
            <a:ext cx="3954347" cy="91862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3D30D2E-9CFA-CA44-8AD5-80D112AF24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6964" y="1480302"/>
            <a:ext cx="3966299" cy="918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y-GB" noProof="0" dirty="0"/>
              <a:t>» Testun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4E143C7-A5C8-A246-BC53-B1C4F1B3F8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1398" y="1480302"/>
            <a:ext cx="3958000" cy="918627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» Text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D7FD5C7E-3841-1247-8695-81F14BE9728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320" y="2444728"/>
            <a:ext cx="3962639" cy="362818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Cynnwys 1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39350373-8BA4-C148-9F1B-BB6B93BF155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34922" y="2444727"/>
            <a:ext cx="3954347" cy="3628183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» Content 2</a:t>
            </a:r>
          </a:p>
        </p:txBody>
      </p:sp>
    </p:spTree>
    <p:extLst>
      <p:ext uri="{BB962C8B-B14F-4D97-AF65-F5344CB8AC3E}">
        <p14:creationId xmlns:p14="http://schemas.microsoft.com/office/powerpoint/2010/main" val="1439066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28/03/2023</a:t>
            </a:fld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EC4B0D-2BD5-B640-81A1-AAA6D1DF6E7A}"/>
              </a:ext>
            </a:extLst>
          </p:cNvPr>
          <p:cNvSpPr/>
          <p:nvPr userDrawn="1"/>
        </p:nvSpPr>
        <p:spPr>
          <a:xfrm>
            <a:off x="4631040" y="506291"/>
            <a:ext cx="3958230" cy="55504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3F2D8F-979C-DA4D-BAF9-CE1AF976B9B3}"/>
              </a:ext>
            </a:extLst>
          </p:cNvPr>
          <p:cNvSpPr/>
          <p:nvPr userDrawn="1"/>
        </p:nvSpPr>
        <p:spPr>
          <a:xfrm>
            <a:off x="546964" y="506291"/>
            <a:ext cx="3962112" cy="5550478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6437" y="515877"/>
            <a:ext cx="3962639" cy="91862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34922" y="515877"/>
            <a:ext cx="3954347" cy="91862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46964" y="1480302"/>
            <a:ext cx="3966299" cy="918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y-GB" noProof="0" dirty="0"/>
              <a:t>» Testun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631398" y="1480302"/>
            <a:ext cx="3958000" cy="918627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» Text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320" y="2444728"/>
            <a:ext cx="3962639" cy="362818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Cynnwys 1</a:t>
            </a:r>
          </a:p>
        </p:txBody>
      </p:sp>
      <p:sp>
        <p:nvSpPr>
          <p:cNvPr id="2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34922" y="2444727"/>
            <a:ext cx="3954347" cy="3628183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» Content 2</a:t>
            </a:r>
          </a:p>
        </p:txBody>
      </p:sp>
    </p:spTree>
    <p:extLst>
      <p:ext uri="{BB962C8B-B14F-4D97-AF65-F5344CB8AC3E}">
        <p14:creationId xmlns:p14="http://schemas.microsoft.com/office/powerpoint/2010/main" val="2698100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28/03/2023</a:t>
            </a:fld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AE0D7BD-82AB-6446-AEC3-E4CF282528D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6964" y="506291"/>
            <a:ext cx="3962112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A537E28-D66B-5546-A919-5A35CA1685C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31040" y="506291"/>
            <a:ext cx="3958230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2841481-6A28-1547-879F-C95A66E835C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846" y="1684627"/>
            <a:ext cx="8042305" cy="437214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Cynnwys</a:t>
            </a:r>
          </a:p>
        </p:txBody>
      </p:sp>
    </p:spTree>
    <p:extLst>
      <p:ext uri="{BB962C8B-B14F-4D97-AF65-F5344CB8AC3E}">
        <p14:creationId xmlns:p14="http://schemas.microsoft.com/office/powerpoint/2010/main" val="2066699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28/03/2023</a:t>
            </a:fld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71F9830-CB04-514E-866D-7498D4D51BC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6276" y="506289"/>
            <a:ext cx="8047560" cy="110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cy-GB" sz="4400" b="1" noProof="0" dirty="0" smtClean="0">
                <a:solidFill>
                  <a:schemeClr val="tx2"/>
                </a:solidFill>
              </a:defRPr>
            </a:lvl1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cy-GB" noProof="0" dirty="0"/>
              <a:t>»Teitl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A8344C0-439E-EA48-978B-75F12D10FB6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50186" y="4963584"/>
            <a:ext cx="8043580" cy="110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GB" sz="4400" b="1" baseline="0" noProof="0" dirty="0" smtClean="0"/>
            </a:lvl1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en-GB" noProof="0" dirty="0"/>
              <a:t>»Title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63EE9ED-028C-9149-85BA-3781657EC2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6964" y="1710887"/>
            <a:ext cx="8046188" cy="31508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94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aption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6276" y="506289"/>
            <a:ext cx="8047560" cy="1109326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50186" y="4963584"/>
            <a:ext cx="8043580" cy="11093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28/03/2023</a:t>
            </a:fld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546964" y="1710887"/>
            <a:ext cx="8046188" cy="31508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896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28/03/2023</a:t>
            </a:fld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47C55A6-BA57-C342-AD07-ECF55D261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963" y="506289"/>
            <a:ext cx="8046189" cy="110932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cy-GB" noProof="0" dirty="0"/>
              <a:t>»Teitl</a:t>
            </a:r>
          </a:p>
        </p:txBody>
      </p:sp>
    </p:spTree>
    <p:extLst>
      <p:ext uri="{BB962C8B-B14F-4D97-AF65-F5344CB8AC3E}">
        <p14:creationId xmlns:p14="http://schemas.microsoft.com/office/powerpoint/2010/main" val="105245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CDBAF-761A-05F1-B0AB-2031611B17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1F015C-29E2-61CF-72F6-277927D7DB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5BF4C-6EE3-B3F9-9C28-74AE17DEE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314F-DBBA-43E4-99E3-DB12CFAD2AEC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A60D3-BB6D-CFC7-00DE-45C141A26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8A8E9-0BDE-F57F-50D5-745712705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41F3-B9F0-42FB-949F-BE72832D6A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616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- Po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Z:\Downloads\images\Screen-Hills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r="26943"/>
          <a:stretch/>
        </p:blipFill>
        <p:spPr bwMode="auto">
          <a:xfrm>
            <a:off x="1" y="4623758"/>
            <a:ext cx="9144000" cy="223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Z:\Google Drive\Logos\Latest-Logo-for-SchoolBeat-cymru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48" y="6137720"/>
            <a:ext cx="5397890" cy="70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Z:\Google Drive\Logos\Battenburg-t-47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278"/>
            <a:ext cx="9144000" cy="58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9781" y="888520"/>
            <a:ext cx="8764438" cy="181116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cy-GB" noProof="0" dirty="0"/>
              <a:t>» Cymraeg / Teitl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9781" y="2699685"/>
            <a:ext cx="8764438" cy="18122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» English /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85686" y="6263610"/>
            <a:ext cx="1244472" cy="312170"/>
          </a:xfrm>
        </p:spPr>
        <p:txBody>
          <a:bodyPr/>
          <a:lstStyle/>
          <a:p>
            <a:fld id="{110AE7D1-6754-474F-8D4A-A133102F4C7D}" type="datetimeFigureOut">
              <a:rPr lang="en-GB" noProof="0" smtClean="0"/>
              <a:t>28/03/2023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5548" y="5931067"/>
            <a:ext cx="7743560" cy="312170"/>
          </a:xfrm>
        </p:spPr>
        <p:txBody>
          <a:bodyPr/>
          <a:lstStyle>
            <a:lvl1pPr algn="ctr">
              <a:defRPr/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15" name="Picture 7" descr="Z:\Google Drive\Logos\Welsh_Government_Logo_Black-RENDERED.png">
            <a:extLst>
              <a:ext uri="{FF2B5EF4-FFF2-40B4-BE49-F238E27FC236}">
                <a16:creationId xmlns:a16="http://schemas.microsoft.com/office/drawing/2014/main" id="{F76FD12A-D6A7-4C46-89C8-3D9FFBE279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06" y="4886326"/>
            <a:ext cx="1165774" cy="116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Z:\Downloads\images\Crest_DPP_300.png">
            <a:extLst>
              <a:ext uri="{FF2B5EF4-FFF2-40B4-BE49-F238E27FC236}">
                <a16:creationId xmlns:a16="http://schemas.microsoft.com/office/drawing/2014/main" id="{705944DF-DDF2-3D44-B5C0-B09CC10E32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306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Z:\Downloads\images\Crest_GWP_300.png">
            <a:extLst>
              <a:ext uri="{FF2B5EF4-FFF2-40B4-BE49-F238E27FC236}">
                <a16:creationId xmlns:a16="http://schemas.microsoft.com/office/drawing/2014/main" id="{EBC1E940-71BE-D048-BDC5-FC13B16B01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832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Z:\Downloads\images\Crest_NWP_300.png">
            <a:extLst>
              <a:ext uri="{FF2B5EF4-FFF2-40B4-BE49-F238E27FC236}">
                <a16:creationId xmlns:a16="http://schemas.microsoft.com/office/drawing/2014/main" id="{3384BB33-9BE3-494E-8C24-2C54160A5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358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Z:\Downloads\images\Crest_SWP_300.png">
            <a:extLst>
              <a:ext uri="{FF2B5EF4-FFF2-40B4-BE49-F238E27FC236}">
                <a16:creationId xmlns:a16="http://schemas.microsoft.com/office/drawing/2014/main" id="{9EF4F712-558F-CA4A-AD72-3A66297F5E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884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3DEA179-2F87-7D44-9BCE-F3121E74F47D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750411" y="4892010"/>
            <a:ext cx="2298697" cy="116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915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B7F60-3056-BA06-F671-93B64915C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F98D2-601A-4369-6953-B88F70496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0710C-DCE3-266B-C53B-EFB41484C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314F-DBBA-43E4-99E3-DB12CFAD2AEC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3F405-9AA8-3BFE-E107-7A7B7DDDC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C3818-0FB6-802D-A31F-5F8A839CC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41F3-B9F0-42FB-949F-BE72832D6A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279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31BC9-0EE6-9718-19BA-F66EA17FB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35F29-E303-0A1A-ED82-B66667D43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B9090-1C6E-C36E-8678-85AAE7308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314F-DBBA-43E4-99E3-DB12CFAD2AEC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AB0E0-A2EE-2512-CF1A-12999ABF0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7960C-D636-8E35-6BCC-0BD844F57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41F3-B9F0-42FB-949F-BE72832D6A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6752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8734C-2588-20B0-2EB3-04D6B3B97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0F47C-516F-DA32-C1E4-71FF56E126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6EA51E-467C-33E0-7233-BAE786B07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877207-C76E-9DCE-84B5-830DBA7B4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314F-DBBA-43E4-99E3-DB12CFAD2AEC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CB716B-74E4-41AC-B9A4-508E8BF70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BAFFA7-336A-96D0-51B5-573B90FBB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41F3-B9F0-42FB-949F-BE72832D6A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570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78415-9583-2AAE-DC18-D2B88EAA4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D23675-BA7D-BE92-B476-8502C312E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67B60F-A504-8879-3836-4BD9CE4BA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A8243B-0FCB-A250-2DA9-D3B4A2A6D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816D65-9DB8-143B-05D2-C75E1010C9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D80DFC-E473-9019-D1FC-06CAB9456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314F-DBBA-43E4-99E3-DB12CFAD2AEC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4F1E71-B7E0-6825-0362-EE4B79990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248FCA-20CF-BF5D-B66F-68F103A7B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41F3-B9F0-42FB-949F-BE72832D6A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6096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D2AFF-2D2C-A04F-2A8F-145B732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5A67C7-CAF9-0FBD-21E6-48061A446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314F-DBBA-43E4-99E3-DB12CFAD2AEC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EB033F-052A-86E5-2E18-A54062172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E98E33-88AE-6E29-DD75-C1493C9D0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41F3-B9F0-42FB-949F-BE72832D6A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0930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1A891C-5560-337A-C8FA-F104C2C07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314F-DBBA-43E4-99E3-DB12CFAD2AEC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EDD1C6-D5B7-B19A-FA25-B030A94EB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D72E76-7512-602E-CB50-B3CE9454E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41F3-B9F0-42FB-949F-BE72832D6A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218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40192-ED81-2138-DE5B-33182D041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3A8AB-CDE0-1343-71CB-6B9800960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42965-FC07-847C-ED74-503AAAF869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D585F6-0269-2CB1-6731-84F794775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314F-DBBA-43E4-99E3-DB12CFAD2AEC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BA35F8-E0CC-12F4-5281-6FAFB9849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E5F37-BA2C-7578-BE95-7B7027FB7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41F3-B9F0-42FB-949F-BE72832D6A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625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5C974-D241-DC4F-1474-509F7FC3C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5D496E-6391-4B17-66DF-058B4B12FB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C58DB6-8C96-96D7-46C0-40359C862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AE834E-24BC-8511-A694-CB8CA00DB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314F-DBBA-43E4-99E3-DB12CFAD2AEC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B44C3D-77C6-B1FC-A598-9501A658F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833736-D7FD-8761-6890-08F4F4D4F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41F3-B9F0-42FB-949F-BE72832D6A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516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D86C7-6000-899B-1E46-67E11F781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3DFB0E-2703-AA08-5A2F-C640C430A5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FBC44-5C73-E9AA-013C-5BB6518DF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314F-DBBA-43E4-99E3-DB12CFAD2AEC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0E8F1-F7F7-4585-4198-3357FA191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98DAD-4E3D-59FF-FBB0-E7A905577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41F3-B9F0-42FB-949F-BE72832D6A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8303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032910-2C7B-659A-5392-FF51E353C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C6CF0B-1286-F014-CAB1-3CF7549B2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CCA76-5E36-BD42-D824-04661B667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314F-DBBA-43E4-99E3-DB12CFAD2AEC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B9FA7-74D3-2000-A3B4-CFD90CEDE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56735-77B0-04BE-92FD-B809A6312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41F3-B9F0-42FB-949F-BE72832D6A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332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- AWSLC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Downloads\images\Screen-Hills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r="26943"/>
          <a:stretch/>
        </p:blipFill>
        <p:spPr bwMode="auto">
          <a:xfrm>
            <a:off x="1" y="4623758"/>
            <a:ext cx="9144000" cy="223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9781" y="189780"/>
            <a:ext cx="8764438" cy="222523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cy-GB" noProof="0" dirty="0"/>
              <a:t>» Cymraeg / Teitl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9781" y="2415015"/>
            <a:ext cx="8764438" cy="2225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» English /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5548" y="5931067"/>
            <a:ext cx="7743560" cy="312170"/>
          </a:xfrm>
        </p:spPr>
        <p:txBody>
          <a:bodyPr/>
          <a:lstStyle>
            <a:lvl1pPr algn="ctr">
              <a:defRPr/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10" name="Picture 2" descr="Z:\Google Drive\Logos\Latest-Logo-for-SchoolBeat-cymru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48" y="6137720"/>
            <a:ext cx="5397890" cy="70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7185686" y="6263610"/>
            <a:ext cx="1244472" cy="312170"/>
          </a:xfrm>
        </p:spPr>
        <p:txBody>
          <a:bodyPr/>
          <a:lstStyle/>
          <a:p>
            <a:fld id="{110AE7D1-6754-474F-8D4A-A133102F4C7D}" type="datetimeFigureOut">
              <a:rPr lang="en-GB" noProof="0" smtClean="0"/>
              <a:t>28/03/2023</a:t>
            </a:fld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1D8183E-30B0-394B-8420-335C49FC68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50411" y="4892010"/>
            <a:ext cx="2298697" cy="116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81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00950" y="6263610"/>
            <a:ext cx="3849971" cy="312170"/>
          </a:xfrm>
        </p:spPr>
        <p:txBody>
          <a:bodyPr/>
          <a:lstStyle>
            <a:lvl1pPr algn="r">
              <a:defRPr/>
            </a:lvl1pPr>
          </a:lstStyle>
          <a:p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6963" y="482974"/>
            <a:ext cx="8046189" cy="2808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cy-GB" noProof="0" dirty="0"/>
              <a:t>» Cymraeg / Pennawd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6963" y="3298945"/>
            <a:ext cx="8046189" cy="280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» English / Heading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00950" y="6263610"/>
            <a:ext cx="1244472" cy="312170"/>
          </a:xfrm>
        </p:spPr>
        <p:txBody>
          <a:bodyPr/>
          <a:lstStyle/>
          <a:p>
            <a:fld id="{110AE7D1-6754-474F-8D4A-A133102F4C7D}" type="datetimeFigureOut">
              <a:rPr lang="en-GB" noProof="0" smtClean="0"/>
              <a:t>28/03/2023</a:t>
            </a:fld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68091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US" smtClean="0"/>
              <a:t>3/28/23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2" descr="Z:\Downloads\images\Screen-Hills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0" b="17606"/>
          <a:stretch/>
        </p:blipFill>
        <p:spPr bwMode="auto">
          <a:xfrm>
            <a:off x="0" y="5508088"/>
            <a:ext cx="9144000" cy="134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313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5447ED3B-7CF3-9E4E-9568-3A788FC028A9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Click icon to add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424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28/03/2023</a:t>
            </a:fld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35460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28/03/2023</a:t>
            </a:fld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31CA8A-5D9C-484E-A587-47B1442FC9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963" y="506289"/>
            <a:ext cx="8046189" cy="110932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cy-GB" noProof="0" dirty="0"/>
              <a:t>»Teitl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7CF1E9E-ED8D-1143-932A-E9F843EAF73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846" y="1684627"/>
            <a:ext cx="8042305" cy="437214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Cynnwys</a:t>
            </a:r>
          </a:p>
        </p:txBody>
      </p:sp>
    </p:spTree>
    <p:extLst>
      <p:ext uri="{BB962C8B-B14F-4D97-AF65-F5344CB8AC3E}">
        <p14:creationId xmlns:p14="http://schemas.microsoft.com/office/powerpoint/2010/main" val="3968141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olum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6963" y="506289"/>
            <a:ext cx="8046189" cy="110932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cy-GB" noProof="0" dirty="0"/>
              <a:t>»Teitl</a:t>
            </a:r>
            <a:r>
              <a:rPr lang="en-GB" noProof="0" dirty="0"/>
              <a:t> - »Title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28/03/2023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02974E2-BECE-944F-82E7-F35A427DAC5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847" y="1684627"/>
            <a:ext cx="3962112" cy="437214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Cymraeg / Colofn 1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0F6C39D8-B829-8345-B787-9FB52ACD894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34923" y="1684627"/>
            <a:ext cx="3958230" cy="4372142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» English / Column 2</a:t>
            </a:r>
          </a:p>
        </p:txBody>
      </p:sp>
    </p:spTree>
    <p:extLst>
      <p:ext uri="{BB962C8B-B14F-4D97-AF65-F5344CB8AC3E}">
        <p14:creationId xmlns:p14="http://schemas.microsoft.com/office/powerpoint/2010/main" val="3036845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CDDF6"/>
            </a:gs>
            <a:gs pos="100000">
              <a:srgbClr val="E8F6FD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96000" y="375425"/>
            <a:ext cx="8352000" cy="5818487"/>
          </a:xfrm>
          <a:prstGeom prst="rect">
            <a:avLst/>
          </a:prstGeom>
          <a:solidFill>
            <a:schemeClr val="bg1"/>
          </a:solidFill>
          <a:ln w="3175" cmpd="sng">
            <a:noFill/>
          </a:ln>
          <a:effectLst>
            <a:innerShdw blurRad="63500" dist="38100" dir="13500000">
              <a:prstClr val="black">
                <a:alpha val="35000"/>
              </a:prstClr>
            </a:inn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47" y="1684624"/>
            <a:ext cx="8042304" cy="4372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6963" y="506287"/>
            <a:ext cx="8046188" cy="1108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pic>
        <p:nvPicPr>
          <p:cNvPr id="1026" name="Picture 2" descr="Z:\Downloads\images\Screen-Hills.png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0" b="17606"/>
          <a:stretch/>
        </p:blipFill>
        <p:spPr bwMode="auto">
          <a:xfrm>
            <a:off x="0" y="5508088"/>
            <a:ext cx="9144000" cy="134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88812" y="6263609"/>
            <a:ext cx="3962112" cy="31217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88812" y="6263610"/>
            <a:ext cx="1244472" cy="31217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110AE7D1-6754-474F-8D4A-A133102F4C7D}" type="datetimeFigureOut">
              <a:rPr lang="en-GB" smtClean="0"/>
              <a:pPr/>
              <a:t>28/03/2023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flipH="1">
            <a:off x="8450921" y="6263611"/>
            <a:ext cx="606811" cy="31217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Slide </a:t>
            </a:r>
            <a:fld id="{4BA0BEB8-FF74-1A46-B145-BC8D37F9923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253392" y="6478460"/>
            <a:ext cx="1890608" cy="37954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r>
              <a:rPr lang="cy-GB" sz="700" b="0" baseline="0" noProof="1">
                <a:solidFill>
                  <a:schemeClr val="tx1"/>
                </a:solidFill>
                <a:latin typeface="+mj-lt"/>
              </a:rPr>
              <a:t>Hawlfraint Heddlu Gwent 2022</a:t>
            </a:r>
          </a:p>
          <a:p>
            <a:pPr lvl="0" algn="r"/>
            <a:r>
              <a:rPr lang="en-GB" sz="700" b="0" baseline="0" noProof="1">
                <a:solidFill>
                  <a:schemeClr val="tx1"/>
                </a:solidFill>
                <a:latin typeface="+mj-lt"/>
              </a:rPr>
              <a:t>© Gwent Police Copyright 2022</a:t>
            </a:r>
          </a:p>
        </p:txBody>
      </p:sp>
      <p:pic>
        <p:nvPicPr>
          <p:cNvPr id="11" name="Picture 2" descr="Z:\Google Drive\Logos\Latest-Logo-for-SchoolBeat-cymru.png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84" y="6330931"/>
            <a:ext cx="3054588" cy="40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77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70" r:id="rId3"/>
    <p:sldLayoutId id="2147483661" r:id="rId4"/>
    <p:sldLayoutId id="2147483660" r:id="rId5"/>
    <p:sldLayoutId id="2147483682" r:id="rId6"/>
    <p:sldLayoutId id="2147483655" r:id="rId7"/>
    <p:sldLayoutId id="2147483650" r:id="rId8"/>
    <p:sldLayoutId id="2147483652" r:id="rId9"/>
    <p:sldLayoutId id="2147483663" r:id="rId10"/>
    <p:sldLayoutId id="2147483653" r:id="rId11"/>
    <p:sldLayoutId id="2147483656" r:id="rId12"/>
    <p:sldLayoutId id="2147483667" r:id="rId13"/>
    <p:sldLayoutId id="2147483668" r:id="rId14"/>
    <p:sldLayoutId id="2147483669" r:id="rId15"/>
    <p:sldLayoutId id="2147483665" r:id="rId16"/>
    <p:sldLayoutId id="2147483666" r:id="rId17"/>
    <p:sldLayoutId id="2147483654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601D30-FFE0-94D3-BBF3-9A1DA6A3E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670B06-0364-CABC-3A85-0642A0AD8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F7AD9-E47F-E659-0B1B-B14783EA10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6314F-DBBA-43E4-99E3-DB12CFAD2AEC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DBD36-8577-B054-FB44-BE8EB3E4B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0A687-F41E-AAA7-700C-52C511F092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141F3-B9F0-42FB-949F-BE72832D6A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53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meta.uncyclomedia.org/wiki/File:Flag_of_Wales.sv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E20B1A4C-1260-BE9A-33F4-6AE05D896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5" y="857250"/>
            <a:ext cx="8137838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8FF747-10FE-52F9-E03E-8B6666B79826}"/>
              </a:ext>
            </a:extLst>
          </p:cNvPr>
          <p:cNvSpPr txBox="1"/>
          <p:nvPr/>
        </p:nvSpPr>
        <p:spPr>
          <a:xfrm>
            <a:off x="1539944" y="1836256"/>
            <a:ext cx="7554793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cy-GB" sz="4050" b="1" dirty="0">
                <a:solidFill>
                  <a:srgbClr val="794D7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Deall </a:t>
            </a:r>
            <a:r>
              <a:rPr lang="cy-GB" sz="4050" b="1" dirty="0" err="1">
                <a:solidFill>
                  <a:srgbClr val="794D7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radicaleiddio</a:t>
            </a:r>
            <a:r>
              <a:rPr lang="cy-GB" sz="4050" b="1" dirty="0">
                <a:solidFill>
                  <a:srgbClr val="794D7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/ eithafiaeth ar-lein</a:t>
            </a:r>
            <a:endParaRPr lang="en-GB" sz="750" b="1" dirty="0">
              <a:solidFill>
                <a:srgbClr val="794D7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defTabSz="685800"/>
            <a:endParaRPr lang="en-GB" sz="4050" b="1" dirty="0">
              <a:solidFill>
                <a:srgbClr val="794D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/>
            <a:r>
              <a:rPr lang="en-GB" sz="4050" b="1" dirty="0">
                <a:solidFill>
                  <a:srgbClr val="298A8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Understanding online radicalisation / extremism</a:t>
            </a:r>
          </a:p>
        </p:txBody>
      </p:sp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id="{4A6C8378-D335-C18B-2D54-AA695399E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833" y="955559"/>
            <a:ext cx="698453" cy="88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31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5820D-3E97-410D-81A8-422BDF1F6E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137" y="529801"/>
            <a:ext cx="8304393" cy="10104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b="1" dirty="0"/>
              <a:t>It might be nothing, it might be something.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774F3F-79A5-4A79-ABBF-D3B3EA0A0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679" y="1371159"/>
            <a:ext cx="5400823" cy="1113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A64947-69C7-4356-A11B-7BCECC826A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200"/>
          <a:stretch/>
        </p:blipFill>
        <p:spPr>
          <a:xfrm>
            <a:off x="679950" y="2259577"/>
            <a:ext cx="5619289" cy="2651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57CB0A-9305-4F5C-BA95-2B63EA6F01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048"/>
          <a:stretch/>
        </p:blipFill>
        <p:spPr>
          <a:xfrm>
            <a:off x="1450679" y="4732459"/>
            <a:ext cx="7286851" cy="1347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D67482B-F14F-41F2-984F-113DC45516E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981" r="5981" b="5305"/>
          <a:stretch/>
        </p:blipFill>
        <p:spPr>
          <a:xfrm>
            <a:off x="6580355" y="2340255"/>
            <a:ext cx="1876058" cy="1972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F5A5019-A5C0-4242-80AC-0572F003C2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571" y="2125541"/>
            <a:ext cx="7889523" cy="407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2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FDFFE-5EF8-424A-89CA-56B725BEA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Steps to take: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A609454-58EF-4890-9B91-350BC47AB4C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40747963"/>
              </p:ext>
            </p:extLst>
          </p:nvPr>
        </p:nvGraphicFramePr>
        <p:xfrm>
          <a:off x="550846" y="1684627"/>
          <a:ext cx="8042305" cy="4372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8814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person, indoor, group&#10;&#10;Description automatically generated">
            <a:extLst>
              <a:ext uri="{FF2B5EF4-FFF2-40B4-BE49-F238E27FC236}">
                <a16:creationId xmlns:a16="http://schemas.microsoft.com/office/drawing/2014/main" id="{E434B517-A948-4948-92D6-01F05637C3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10658" b="26542"/>
          <a:stretch/>
        </p:blipFill>
        <p:spPr>
          <a:xfrm>
            <a:off x="973138" y="1347453"/>
            <a:ext cx="2660650" cy="2924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DDE9484-AA68-4136-8DDD-95AF8E92A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3637" y="1326768"/>
            <a:ext cx="4467225" cy="2924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F31B851-44DB-4654-8FCF-6CBA7B9480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4563" y="4250942"/>
            <a:ext cx="2981324" cy="13827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F0A3F2-B292-40B2-8749-BE1CD9DE32E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50" t="29982" r="37568"/>
          <a:stretch/>
        </p:blipFill>
        <p:spPr>
          <a:xfrm>
            <a:off x="973138" y="4250943"/>
            <a:ext cx="2511425" cy="1382713"/>
          </a:xfrm>
          <a:prstGeom prst="rect">
            <a:avLst/>
          </a:prstGeom>
        </p:spPr>
      </p:pic>
      <p:pic>
        <p:nvPicPr>
          <p:cNvPr id="10" name="Picture 9" descr="A picture containing person, outdoor, car, person&#10;&#10;Description automatically generated">
            <a:extLst>
              <a:ext uri="{FF2B5EF4-FFF2-40B4-BE49-F238E27FC236}">
                <a16:creationId xmlns:a16="http://schemas.microsoft.com/office/drawing/2014/main" id="{94D0BD49-FDDB-411D-95D4-ABC4F58C28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5887" y="4250943"/>
            <a:ext cx="1704975" cy="13827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6FDFFE-5EF8-424A-89CA-56B725BEA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285" y="361911"/>
            <a:ext cx="8046189" cy="1109326"/>
          </a:xfrm>
        </p:spPr>
        <p:txBody>
          <a:bodyPr anchor="ctr">
            <a:normAutofit/>
          </a:bodyPr>
          <a:lstStyle/>
          <a:p>
            <a:r>
              <a:rPr lang="en-GB" dirty="0"/>
              <a:t>Wales Police Schools Programme</a:t>
            </a:r>
          </a:p>
        </p:txBody>
      </p:sp>
    </p:spTree>
    <p:extLst>
      <p:ext uri="{BB962C8B-B14F-4D97-AF65-F5344CB8AC3E}">
        <p14:creationId xmlns:p14="http://schemas.microsoft.com/office/powerpoint/2010/main" val="3136875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4C46D-E51C-4990-8B9D-E6E5E1E15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Help and Advice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5F5B14-834D-4139-A405-EF0C621CB3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6963" y="1319291"/>
            <a:ext cx="8042275" cy="4219418"/>
          </a:xfrm>
        </p:spPr>
      </p:pic>
    </p:spTree>
    <p:extLst>
      <p:ext uri="{BB962C8B-B14F-4D97-AF65-F5344CB8AC3E}">
        <p14:creationId xmlns:p14="http://schemas.microsoft.com/office/powerpoint/2010/main" val="1270868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C82D8-8F64-4DC2-804E-9F497072E7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y-GB" dirty="0"/>
              <a:t>Rhaglen Ysgolion Heddlu Cymru</a:t>
            </a:r>
            <a:br>
              <a:rPr lang="cy-GB" dirty="0"/>
            </a:br>
            <a:br>
              <a:rPr lang="cy-GB" sz="800" dirty="0"/>
            </a:br>
            <a:r>
              <a:rPr lang="cy-GB" sz="3200" b="0" dirty="0" err="1"/>
              <a:t>Radicaleiddio</a:t>
            </a:r>
            <a:r>
              <a:rPr lang="cy-GB" sz="3200" b="0" dirty="0"/>
              <a:t> Ar-lein/ Eithafiaeth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E80421-685E-4F10-8064-70EA5A8F49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Wales Police Schools Programme</a:t>
            </a:r>
          </a:p>
          <a:p>
            <a:endParaRPr lang="en-GB" sz="800" dirty="0"/>
          </a:p>
          <a:p>
            <a:r>
              <a:rPr lang="en-GB" sz="3200" b="0" dirty="0"/>
              <a:t>Online Radicalisation / Extremism</a:t>
            </a:r>
          </a:p>
        </p:txBody>
      </p:sp>
    </p:spTree>
    <p:extLst>
      <p:ext uri="{BB962C8B-B14F-4D97-AF65-F5344CB8AC3E}">
        <p14:creationId xmlns:p14="http://schemas.microsoft.com/office/powerpoint/2010/main" val="1618164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FDFFE-5EF8-424A-89CA-56B725BEA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Wales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ED90A75C-B31D-42D1-AB57-8CC2DE44407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31516" y="134256"/>
            <a:ext cx="8327474" cy="60828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FBCFF4-3BB4-42E4-8C32-A2D96AFF36EA}"/>
              </a:ext>
            </a:extLst>
          </p:cNvPr>
          <p:cNvSpPr txBox="1"/>
          <p:nvPr/>
        </p:nvSpPr>
        <p:spPr>
          <a:xfrm>
            <a:off x="909895" y="6492912"/>
            <a:ext cx="78942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4" tooltip="https://meta.uncyclomedia.org/wiki/File:Flag_of_Wales.sv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5" tooltip="https://creativecommons.org/licenses/by-nc-sa/3.0/"/>
              </a:rPr>
              <a:t>CC BY-SA-NC</a:t>
            </a:r>
            <a:endParaRPr lang="en-GB" sz="9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5820D-3E97-410D-81A8-422BDF1F6E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46" y="1684627"/>
            <a:ext cx="8161639" cy="4532510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dirty="0"/>
              <a:t>Wales is one of the safest </a:t>
            </a:r>
          </a:p>
          <a:p>
            <a:pPr marL="0" indent="0" algn="ctr">
              <a:buNone/>
            </a:pPr>
            <a:r>
              <a:rPr lang="en-GB" sz="3600" dirty="0"/>
              <a:t>places to live in the UK</a:t>
            </a:r>
          </a:p>
          <a:p>
            <a:pPr marL="0" indent="0" algn="ctr">
              <a:buNone/>
            </a:pPr>
            <a:endParaRPr lang="en-GB" sz="3600" dirty="0"/>
          </a:p>
          <a:p>
            <a:pPr marL="0" indent="0" algn="ctr">
              <a:buNone/>
            </a:pPr>
            <a:r>
              <a:rPr lang="en-GB" sz="3600" i="0" dirty="0">
                <a:solidFill>
                  <a:srgbClr val="222526"/>
                </a:solidFill>
                <a:effectLst/>
                <a:latin typeface="The Sun"/>
              </a:rPr>
              <a:t>Those living in Wales are least </a:t>
            </a:r>
          </a:p>
          <a:p>
            <a:pPr marL="0" indent="0" algn="ctr">
              <a:buNone/>
            </a:pPr>
            <a:r>
              <a:rPr lang="en-GB" sz="3600" i="0" dirty="0">
                <a:solidFill>
                  <a:srgbClr val="222526"/>
                </a:solidFill>
                <a:effectLst/>
                <a:latin typeface="The Sun"/>
              </a:rPr>
              <a:t>likely to be a victim of crime</a:t>
            </a:r>
          </a:p>
          <a:p>
            <a:pPr marL="0" indent="0" algn="ctr">
              <a:buNone/>
            </a:pPr>
            <a:endParaRPr lang="en-GB" dirty="0">
              <a:solidFill>
                <a:srgbClr val="222526"/>
              </a:solidFill>
              <a:latin typeface="The Sun"/>
            </a:endParaRPr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3707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5820D-3E97-410D-81A8-422BDF1F6E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2640" y="536809"/>
            <a:ext cx="8153691" cy="21853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 b="1" i="0" dirty="0">
                <a:solidFill>
                  <a:srgbClr val="1F1F1F"/>
                </a:solidFill>
                <a:effectLst/>
                <a:latin typeface="+mn-lt"/>
              </a:rPr>
              <a:t>Radicalisation</a:t>
            </a:r>
            <a:r>
              <a:rPr lang="en-GB" sz="3200" b="0" i="0" dirty="0">
                <a:solidFill>
                  <a:srgbClr val="1F1F1F"/>
                </a:solidFill>
                <a:effectLst/>
                <a:latin typeface="+mn-lt"/>
              </a:rPr>
              <a:t> </a:t>
            </a:r>
            <a:r>
              <a:rPr lang="en-GB" sz="3200" dirty="0">
                <a:solidFill>
                  <a:srgbClr val="1F1F1F"/>
                </a:solidFill>
                <a:latin typeface="+mn-lt"/>
              </a:rPr>
              <a:t>= </a:t>
            </a:r>
            <a:r>
              <a:rPr lang="en-GB" sz="3200" b="0" i="0" dirty="0">
                <a:solidFill>
                  <a:srgbClr val="1F1F1F"/>
                </a:solidFill>
                <a:effectLst/>
                <a:latin typeface="+mn-lt"/>
              </a:rPr>
              <a:t>when somebody is convinced to start supporting</a:t>
            </a:r>
            <a:r>
              <a:rPr lang="en-GB" sz="3200" dirty="0">
                <a:solidFill>
                  <a:srgbClr val="1F1F1F"/>
                </a:solidFill>
                <a:latin typeface="+mn-lt"/>
              </a:rPr>
              <a:t>/</a:t>
            </a:r>
            <a:r>
              <a:rPr lang="en-GB" sz="3200" b="0" i="0" dirty="0">
                <a:solidFill>
                  <a:srgbClr val="1F1F1F"/>
                </a:solidFill>
                <a:effectLst/>
                <a:latin typeface="+mn-lt"/>
              </a:rPr>
              <a:t>believing extremist ideas. They are radicalised (or influenced) by others.</a:t>
            </a:r>
            <a:endParaRPr lang="en-GB" sz="3200" dirty="0">
              <a:latin typeface="+mn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41B59B8-567D-4540-8F36-8220A55AFEF3}"/>
              </a:ext>
            </a:extLst>
          </p:cNvPr>
          <p:cNvSpPr txBox="1">
            <a:spLocks/>
          </p:cNvSpPr>
          <p:nvPr/>
        </p:nvSpPr>
        <p:spPr>
          <a:xfrm>
            <a:off x="674557" y="3642609"/>
            <a:ext cx="7918594" cy="2414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D7B5E4-B0F2-4AB9-BB4F-81AF871F83BD}"/>
              </a:ext>
            </a:extLst>
          </p:cNvPr>
          <p:cNvSpPr txBox="1"/>
          <p:nvPr/>
        </p:nvSpPr>
        <p:spPr>
          <a:xfrm>
            <a:off x="420506" y="4212036"/>
            <a:ext cx="83029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Extremism</a:t>
            </a:r>
            <a:r>
              <a:rPr lang="en-GB" sz="3200" dirty="0"/>
              <a:t> = having </a:t>
            </a:r>
            <a:r>
              <a:rPr lang="en-GB" sz="3200" u="sng" dirty="0"/>
              <a:t>strong beliefs</a:t>
            </a:r>
            <a:r>
              <a:rPr lang="en-GB" sz="3200" dirty="0"/>
              <a:t> (about politics, religion or social issues) that most people don’t find acceptable / reasonable.</a:t>
            </a:r>
          </a:p>
        </p:txBody>
      </p:sp>
      <p:pic>
        <p:nvPicPr>
          <p:cNvPr id="6" name="Picture 2" descr="Opinion | The New Radicalization of the Internet - The New York Times">
            <a:extLst>
              <a:ext uri="{FF2B5EF4-FFF2-40B4-BE49-F238E27FC236}">
                <a16:creationId xmlns:a16="http://schemas.microsoft.com/office/drawing/2014/main" id="{C5C0D2DC-2D71-F114-84EF-A7A9645B0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139" y="2119745"/>
            <a:ext cx="3454370" cy="201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309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447D300-3934-451A-8EDC-03A32461C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27802">
            <a:off x="4571846" y="729109"/>
            <a:ext cx="3996892" cy="10024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AA30F3-B8BF-45E6-99B1-84C43B8BEE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83624">
            <a:off x="535698" y="1002754"/>
            <a:ext cx="3967662" cy="12268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0785A66-376F-4029-9B65-27B8CD8B5D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7731" y="2646218"/>
            <a:ext cx="3095324" cy="19919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C94DCF-DDC6-74E5-A59C-90172ED68EE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073" t="50390" r="29512" b="38185"/>
          <a:stretch/>
        </p:blipFill>
        <p:spPr>
          <a:xfrm rot="21147133">
            <a:off x="3523692" y="4960557"/>
            <a:ext cx="5209765" cy="9134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A7B237-38B6-60D7-E35A-9F834288561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901" t="21057" r="42478" b="54829"/>
          <a:stretch/>
        </p:blipFill>
        <p:spPr>
          <a:xfrm>
            <a:off x="525740" y="3946864"/>
            <a:ext cx="4245092" cy="13509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497C80-6395-4BA0-D723-B33BB8BEAFE7}"/>
              </a:ext>
            </a:extLst>
          </p:cNvPr>
          <p:cNvSpPr txBox="1"/>
          <p:nvPr/>
        </p:nvSpPr>
        <p:spPr>
          <a:xfrm rot="21121153">
            <a:off x="5531629" y="5521380"/>
            <a:ext cx="2325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/>
              <a:t>(</a:t>
            </a:r>
            <a:r>
              <a:rPr lang="en-GB" sz="1400" i="1" dirty="0" err="1"/>
              <a:t>Incel</a:t>
            </a:r>
            <a:r>
              <a:rPr lang="en-GB" sz="1400" i="1" dirty="0"/>
              <a:t> - Involuntarily celibate)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F68EB1-6EB3-4484-8F52-174D591FF9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8"/>
          <a:srcRect t="44558"/>
          <a:stretch/>
        </p:blipFill>
        <p:spPr>
          <a:xfrm>
            <a:off x="1510314" y="2423145"/>
            <a:ext cx="4147417" cy="1255489"/>
          </a:xfrm>
        </p:spPr>
      </p:pic>
    </p:spTree>
    <p:extLst>
      <p:ext uri="{BB962C8B-B14F-4D97-AF65-F5344CB8AC3E}">
        <p14:creationId xmlns:p14="http://schemas.microsoft.com/office/powerpoint/2010/main" val="3107282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online recruiters black white">
            <a:extLst>
              <a:ext uri="{FF2B5EF4-FFF2-40B4-BE49-F238E27FC236}">
                <a16:creationId xmlns:a16="http://schemas.microsoft.com/office/drawing/2014/main" id="{7C9CD641-07B5-47D7-BFA0-3A5F6E258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535" y="2199584"/>
            <a:ext cx="3304630" cy="396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948728EA-ABEC-4F0A-D7B6-B04C7622829F}"/>
              </a:ext>
            </a:extLst>
          </p:cNvPr>
          <p:cNvSpPr/>
          <p:nvPr/>
        </p:nvSpPr>
        <p:spPr>
          <a:xfrm>
            <a:off x="563699" y="692860"/>
            <a:ext cx="2350039" cy="3559183"/>
          </a:xfrm>
          <a:prstGeom prst="wedgeRectCallout">
            <a:avLst>
              <a:gd name="adj1" fmla="val 87363"/>
              <a:gd name="adj2" fmla="val -14603"/>
            </a:avLst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C3210322-3DAD-1A09-5818-A91A6D16B02B}"/>
              </a:ext>
            </a:extLst>
          </p:cNvPr>
          <p:cNvSpPr/>
          <p:nvPr/>
        </p:nvSpPr>
        <p:spPr>
          <a:xfrm>
            <a:off x="5254204" y="397611"/>
            <a:ext cx="3477491" cy="2123013"/>
          </a:xfrm>
          <a:prstGeom prst="wedgeEllipseCallout">
            <a:avLst>
              <a:gd name="adj1" fmla="val -56291"/>
              <a:gd name="adj2" fmla="val 2921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72B0F0-4345-579C-54E5-27EC911B5A6A}"/>
              </a:ext>
            </a:extLst>
          </p:cNvPr>
          <p:cNvSpPr txBox="1"/>
          <p:nvPr/>
        </p:nvSpPr>
        <p:spPr>
          <a:xfrm>
            <a:off x="5392748" y="725019"/>
            <a:ext cx="32004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GB" sz="2400" b="0" i="0" dirty="0">
                <a:solidFill>
                  <a:srgbClr val="1F1F1F"/>
                </a:solidFill>
                <a:effectLst/>
                <a:latin typeface="Congenial Light" panose="02000503040000020004" pitchFamily="2" charset="0"/>
              </a:rPr>
              <a:t>“Kids with personal issues because it was easier to promise them paradise</a:t>
            </a:r>
            <a:r>
              <a:rPr lang="en-GB" sz="2400" dirty="0">
                <a:solidFill>
                  <a:srgbClr val="1F1F1F"/>
                </a:solidFill>
                <a:latin typeface="Congenial Light" panose="02000503040000020004" pitchFamily="2" charset="0"/>
              </a:rPr>
              <a:t>”</a:t>
            </a:r>
            <a:endParaRPr lang="en-GB" sz="2400" b="0" i="0" dirty="0">
              <a:solidFill>
                <a:srgbClr val="1F1F1F"/>
              </a:solidFill>
              <a:effectLst/>
              <a:latin typeface="Congenial Light" panose="020005030400000200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E48D0F-BECF-A7F5-8F7F-3B25093503C7}"/>
              </a:ext>
            </a:extLst>
          </p:cNvPr>
          <p:cNvSpPr txBox="1"/>
          <p:nvPr/>
        </p:nvSpPr>
        <p:spPr>
          <a:xfrm>
            <a:off x="655496" y="835723"/>
            <a:ext cx="236912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GB" sz="2400" dirty="0">
                <a:solidFill>
                  <a:srgbClr val="1F1F1F"/>
                </a:solidFill>
                <a:latin typeface="Congenial Light" panose="02000503040000020004" pitchFamily="2" charset="0"/>
              </a:rPr>
              <a:t>“</a:t>
            </a:r>
            <a:r>
              <a:rPr lang="en-GB" sz="2400" b="0" i="0" dirty="0">
                <a:solidFill>
                  <a:srgbClr val="1F1F1F"/>
                </a:solidFill>
                <a:effectLst/>
                <a:latin typeface="Congenial Light" panose="02000503040000020004" pitchFamily="2" charset="0"/>
              </a:rPr>
              <a:t>Broken people dealing with identity crises… abuse, drug addiction, alcoholism, family poverty, those types of things</a:t>
            </a:r>
            <a:r>
              <a:rPr lang="en-GB" sz="2400" dirty="0">
                <a:solidFill>
                  <a:srgbClr val="1F1F1F"/>
                </a:solidFill>
                <a:latin typeface="Congenial Light" panose="02000503040000020004" pitchFamily="2" charset="0"/>
              </a:rPr>
              <a:t>”</a:t>
            </a:r>
            <a:endParaRPr lang="en-GB" sz="2400" b="0" i="0" dirty="0">
              <a:solidFill>
                <a:srgbClr val="1F1F1F"/>
              </a:solidFill>
              <a:effectLst/>
              <a:latin typeface="Congenial Light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48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EDBD6D-B9EC-3A50-A31C-BE8EB0B623CE}"/>
              </a:ext>
            </a:extLst>
          </p:cNvPr>
          <p:cNvSpPr/>
          <p:nvPr/>
        </p:nvSpPr>
        <p:spPr>
          <a:xfrm>
            <a:off x="420718" y="445808"/>
            <a:ext cx="48943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Low self esteem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524609-FF3E-FC35-EDA7-7ADA77601C8F}"/>
              </a:ext>
            </a:extLst>
          </p:cNvPr>
          <p:cNvSpPr/>
          <p:nvPr/>
        </p:nvSpPr>
        <p:spPr>
          <a:xfrm>
            <a:off x="5860473" y="457200"/>
            <a:ext cx="25808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effectLst/>
                <a:latin typeface="Dreaming Outloud Pro" panose="020B0604020202020204" pitchFamily="66" charset="0"/>
                <a:cs typeface="Dreaming Outloud Pro" panose="020B0604020202020204" pitchFamily="66" charset="0"/>
              </a:rPr>
              <a:t>Isolated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CFB69D-8C75-7644-613F-E9B8D122D724}"/>
              </a:ext>
            </a:extLst>
          </p:cNvPr>
          <p:cNvSpPr/>
          <p:nvPr/>
        </p:nvSpPr>
        <p:spPr>
          <a:xfrm>
            <a:off x="1430261" y="1260139"/>
            <a:ext cx="32387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Uncertain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21C9A1-E208-CC0D-C655-F6A12DE9ABF2}"/>
              </a:ext>
            </a:extLst>
          </p:cNvPr>
          <p:cNvSpPr/>
          <p:nvPr/>
        </p:nvSpPr>
        <p:spPr>
          <a:xfrm>
            <a:off x="129424" y="2008432"/>
            <a:ext cx="88851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aettenschweiler" panose="020B0706040902060204" pitchFamily="34" charset="0"/>
              </a:rPr>
              <a:t>Need for acceptance and belonging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aettenschweiler" panose="020B070604090206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87C99D-3D82-5042-B56B-DDAD14EED3D9}"/>
              </a:ext>
            </a:extLst>
          </p:cNvPr>
          <p:cNvSpPr/>
          <p:nvPr/>
        </p:nvSpPr>
        <p:spPr>
          <a:xfrm>
            <a:off x="445885" y="3043546"/>
            <a:ext cx="82522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Perceived injustice in society and government decisions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1BE656-4070-49EA-AA34-8F391AEECDBF}"/>
              </a:ext>
            </a:extLst>
          </p:cNvPr>
          <p:cNvSpPr/>
          <p:nvPr/>
        </p:nvSpPr>
        <p:spPr>
          <a:xfrm>
            <a:off x="1023199" y="3835276"/>
            <a:ext cx="503627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2400" b="1" cap="none" spc="0" dirty="0">
                <a:ln w="13462">
                  <a:solidFill>
                    <a:schemeClr val="bg1"/>
                  </a:solidFill>
                  <a:prstDash val="solid"/>
                </a:ln>
                <a:latin typeface="Rockwell" panose="02060603020205020403" pitchFamily="18" charset="0"/>
                <a:cs typeface="LilyUPC" panose="020B0502040204020203" pitchFamily="34" charset="-34"/>
              </a:rPr>
              <a:t>Anger and disrespect towards </a:t>
            </a:r>
          </a:p>
          <a:p>
            <a:pPr algn="just"/>
            <a:r>
              <a:rPr lang="en-US" sz="2400" b="1" cap="none" spc="0" dirty="0">
                <a:ln w="13462">
                  <a:solidFill>
                    <a:schemeClr val="bg1"/>
                  </a:solidFill>
                  <a:prstDash val="solid"/>
                </a:ln>
                <a:latin typeface="Rockwell" panose="02060603020205020403" pitchFamily="18" charset="0"/>
                <a:cs typeface="LilyUPC" panose="020B0502040204020203" pitchFamily="34" charset="-34"/>
              </a:rPr>
              <a:t>fami</a:t>
            </a:r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latin typeface="Rockwell" panose="02060603020205020403" pitchFamily="18" charset="0"/>
                <a:cs typeface="LilyUPC" panose="020B0502040204020203" pitchFamily="34" charset="-34"/>
              </a:rPr>
              <a:t>l</a:t>
            </a:r>
            <a:r>
              <a:rPr lang="en-US" sz="2400" b="1" cap="none" spc="0" dirty="0">
                <a:ln w="13462">
                  <a:solidFill>
                    <a:schemeClr val="bg1"/>
                  </a:solidFill>
                  <a:prstDash val="solid"/>
                </a:ln>
                <a:latin typeface="Rockwell" panose="02060603020205020403" pitchFamily="18" charset="0"/>
                <a:cs typeface="LilyUPC" panose="020B0502040204020203" pitchFamily="34" charset="-34"/>
              </a:rPr>
              <a:t>y, friends and community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F4F00A-E911-2529-A919-E237BE29A6F1}"/>
              </a:ext>
            </a:extLst>
          </p:cNvPr>
          <p:cNvSpPr/>
          <p:nvPr/>
        </p:nvSpPr>
        <p:spPr>
          <a:xfrm>
            <a:off x="445885" y="4832788"/>
            <a:ext cx="627765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Britannic Bold" panose="020B0903060703020204" pitchFamily="34" charset="0"/>
              </a:rPr>
              <a:t>Easily influenced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2D5083-95CB-B2EA-B67D-2DBB3952C571}"/>
              </a:ext>
            </a:extLst>
          </p:cNvPr>
          <p:cNvSpPr/>
          <p:nvPr/>
        </p:nvSpPr>
        <p:spPr>
          <a:xfrm>
            <a:off x="6830535" y="3678550"/>
            <a:ext cx="2189427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agona" panose="020B0604020202020204" pitchFamily="2" charset="0"/>
              </a:rPr>
              <a:t>Poor </a:t>
            </a:r>
          </a:p>
          <a:p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agona" panose="020B0604020202020204" pitchFamily="2" charset="0"/>
              </a:rPr>
              <a:t>mental </a:t>
            </a:r>
          </a:p>
          <a:p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agona" panose="020B0604020202020204" pitchFamily="2" charset="0"/>
              </a:rPr>
              <a:t>health</a:t>
            </a:r>
            <a:endParaRPr lang="en-US" sz="4400" b="1" cap="none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Sagona" panose="020B06040202020202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CD13CC-BE0B-202F-2619-8B0FCB3A0939}"/>
              </a:ext>
            </a:extLst>
          </p:cNvPr>
          <p:cNvSpPr/>
          <p:nvPr/>
        </p:nvSpPr>
        <p:spPr>
          <a:xfrm>
            <a:off x="568635" y="5421222"/>
            <a:ext cx="24733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Grief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272D79-E826-D7B5-D204-A0566AFE1725}"/>
              </a:ext>
            </a:extLst>
          </p:cNvPr>
          <p:cNvSpPr/>
          <p:nvPr/>
        </p:nvSpPr>
        <p:spPr>
          <a:xfrm>
            <a:off x="4863222" y="5340542"/>
            <a:ext cx="16730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ckwell" panose="02060603020205020403" pitchFamily="18" charset="0"/>
              </a:rPr>
              <a:t>ALN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986AD3-305D-2CDD-3B4B-C7193088858E}"/>
              </a:ext>
            </a:extLst>
          </p:cNvPr>
          <p:cNvSpPr/>
          <p:nvPr/>
        </p:nvSpPr>
        <p:spPr>
          <a:xfrm>
            <a:off x="2907783" y="5386709"/>
            <a:ext cx="20264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aettenschweiler" panose="020B0706040902060204" pitchFamily="34" charset="0"/>
              </a:rPr>
              <a:t>Loss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aettenschweiler" panose="020B070604090206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D2A938-7C87-8AD5-4E6B-51628ACEA099}"/>
              </a:ext>
            </a:extLst>
          </p:cNvPr>
          <p:cNvSpPr/>
          <p:nvPr/>
        </p:nvSpPr>
        <p:spPr>
          <a:xfrm>
            <a:off x="5522982" y="1161055"/>
            <a:ext cx="20264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aettenschweiler" panose="020B0706040902060204" pitchFamily="34" charset="0"/>
              </a:rPr>
              <a:t>Confused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aettenschweiler" panose="020B07060409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889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560B54E-F352-BD97-0C2F-31373F7F6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143"/>
            <a:ext cx="914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F59AAD-9689-3142-C99B-73A093B7A918}"/>
              </a:ext>
            </a:extLst>
          </p:cNvPr>
          <p:cNvSpPr txBox="1"/>
          <p:nvPr/>
        </p:nvSpPr>
        <p:spPr>
          <a:xfrm>
            <a:off x="568036" y="1814946"/>
            <a:ext cx="824345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4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Radicalisation happens gradually</a:t>
            </a:r>
            <a:r>
              <a:rPr lang="en-GB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  </a:t>
            </a:r>
          </a:p>
          <a:p>
            <a:pPr marL="0" indent="0">
              <a:buNone/>
            </a:pPr>
            <a:endParaRPr lang="en-GB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Targeted online grooming 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exploitation </a:t>
            </a:r>
          </a:p>
          <a:p>
            <a:pPr lvl="0">
              <a:buSzPts val="1000"/>
              <a:tabLst>
                <a:tab pos="457200" algn="l"/>
              </a:tabLst>
            </a:pP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sychological manipulation</a:t>
            </a:r>
          </a:p>
          <a:p>
            <a:pPr lvl="0">
              <a:buSzPts val="1000"/>
              <a:tabLst>
                <a:tab pos="457200" algn="l"/>
              </a:tabLst>
            </a:pP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xposure to violent material and other inappropriate information </a:t>
            </a:r>
          </a:p>
          <a:p>
            <a:pPr marL="0" indent="0" algn="ctr">
              <a:buNone/>
            </a:pP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398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FDFFE-5EF8-424A-89CA-56B725BEA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306" y="261747"/>
            <a:ext cx="8046189" cy="1109326"/>
          </a:xfrm>
        </p:spPr>
        <p:txBody>
          <a:bodyPr>
            <a:normAutofit/>
          </a:bodyPr>
          <a:lstStyle/>
          <a:p>
            <a:r>
              <a:rPr lang="en-GB" sz="4800" dirty="0"/>
              <a:t>Spot the Signs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B61E8E-46A1-4396-B55A-8BA54C271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048" y="5833787"/>
            <a:ext cx="752475" cy="523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4B4659-C6F0-4ACE-9FD3-962CB1671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6423" y="5699051"/>
            <a:ext cx="742217" cy="632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0745022-170B-417A-B4EE-656683AD9E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3423" y="5725098"/>
            <a:ext cx="2081338" cy="632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66C667-431C-4FD4-AD7B-812023E4B0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7505" y="5483232"/>
            <a:ext cx="879534" cy="785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B761AC-171C-946B-A2DD-66F1216B2648}"/>
              </a:ext>
            </a:extLst>
          </p:cNvPr>
          <p:cNvSpPr txBox="1"/>
          <p:nvPr/>
        </p:nvSpPr>
        <p:spPr>
          <a:xfrm>
            <a:off x="736728" y="1215465"/>
            <a:ext cx="2258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/>
              <a:t>Loss of interest in friends and activities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BBB67C-401A-E5AF-A605-6D7EBB069F7F}"/>
              </a:ext>
            </a:extLst>
          </p:cNvPr>
          <p:cNvSpPr txBox="1"/>
          <p:nvPr/>
        </p:nvSpPr>
        <p:spPr>
          <a:xfrm>
            <a:off x="3471029" y="1383664"/>
            <a:ext cx="2825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Spending more time online</a:t>
            </a:r>
            <a:endParaRPr lang="en-GB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D1538D-63F4-4964-DD6B-7D7414FCC4E2}"/>
              </a:ext>
            </a:extLst>
          </p:cNvPr>
          <p:cNvSpPr txBox="1"/>
          <p:nvPr/>
        </p:nvSpPr>
        <p:spPr>
          <a:xfrm>
            <a:off x="6084760" y="1027204"/>
            <a:ext cx="2825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Social media </a:t>
            </a:r>
          </a:p>
          <a:p>
            <a:pPr algn="ctr"/>
            <a:r>
              <a:rPr lang="en-GB" dirty="0"/>
              <a:t>interaction</a:t>
            </a:r>
            <a:endParaRPr lang="en-GB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FC66D2-FD46-3E97-8DCA-427D8BCCD403}"/>
              </a:ext>
            </a:extLst>
          </p:cNvPr>
          <p:cNvSpPr txBox="1"/>
          <p:nvPr/>
        </p:nvSpPr>
        <p:spPr>
          <a:xfrm>
            <a:off x="6084760" y="2127962"/>
            <a:ext cx="2825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Becoming secretive</a:t>
            </a:r>
            <a:endParaRPr lang="en-GB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4BDC11-BF81-A8B7-3DB5-D736E6769BBA}"/>
              </a:ext>
            </a:extLst>
          </p:cNvPr>
          <p:cNvSpPr txBox="1"/>
          <p:nvPr/>
        </p:nvSpPr>
        <p:spPr>
          <a:xfrm>
            <a:off x="6084760" y="3299933"/>
            <a:ext cx="2825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Change in personal appearance</a:t>
            </a:r>
            <a:endParaRPr lang="en-GB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B8AFAC-C64D-0D6C-7FA7-B2B506264EB2}"/>
              </a:ext>
            </a:extLst>
          </p:cNvPr>
          <p:cNvSpPr txBox="1"/>
          <p:nvPr/>
        </p:nvSpPr>
        <p:spPr>
          <a:xfrm>
            <a:off x="6303818" y="4463181"/>
            <a:ext cx="2438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Increased focus on extremist ideology, group, cause</a:t>
            </a:r>
            <a:endParaRPr lang="en-GB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64EF48-0C73-0528-52A6-40BDBE896A74}"/>
              </a:ext>
            </a:extLst>
          </p:cNvPr>
          <p:cNvSpPr txBox="1"/>
          <p:nvPr/>
        </p:nvSpPr>
        <p:spPr>
          <a:xfrm>
            <a:off x="3508587" y="4998725"/>
            <a:ext cx="2438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Supportive of violence</a:t>
            </a:r>
            <a:endParaRPr lang="en-GB" sz="1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74F4C2-69A9-D624-FECF-EFFA073F09CF}"/>
              </a:ext>
            </a:extLst>
          </p:cNvPr>
          <p:cNvSpPr txBox="1"/>
          <p:nvPr/>
        </p:nvSpPr>
        <p:spPr>
          <a:xfrm>
            <a:off x="853502" y="5386511"/>
            <a:ext cx="2438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Intolerance of difference</a:t>
            </a:r>
            <a:endParaRPr lang="en-GB" sz="1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0F1A65-BB01-FE55-D284-0750980D562A}"/>
              </a:ext>
            </a:extLst>
          </p:cNvPr>
          <p:cNvSpPr txBox="1"/>
          <p:nvPr/>
        </p:nvSpPr>
        <p:spPr>
          <a:xfrm>
            <a:off x="483296" y="4223089"/>
            <a:ext cx="2438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Challenging law </a:t>
            </a:r>
          </a:p>
          <a:p>
            <a:pPr algn="ctr"/>
            <a:r>
              <a:rPr lang="en-GB" dirty="0"/>
              <a:t>and order</a:t>
            </a:r>
            <a:endParaRPr lang="en-GB" sz="1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D2B08C-A282-0980-3644-37428B8047CC}"/>
              </a:ext>
            </a:extLst>
          </p:cNvPr>
          <p:cNvSpPr txBox="1"/>
          <p:nvPr/>
        </p:nvSpPr>
        <p:spPr>
          <a:xfrm>
            <a:off x="572503" y="2576965"/>
            <a:ext cx="2438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Have material or symbols linked with an extreme cause</a:t>
            </a:r>
            <a:endParaRPr lang="en-GB" sz="1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154BC4-F6E4-FEEB-DD25-CDCD5355F349}"/>
              </a:ext>
            </a:extLst>
          </p:cNvPr>
          <p:cNvSpPr txBox="1"/>
          <p:nvPr/>
        </p:nvSpPr>
        <p:spPr>
          <a:xfrm>
            <a:off x="4588291" y="-13764"/>
            <a:ext cx="2131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GB" i="1" dirty="0"/>
              <a:t>It might be nothing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EF3821-F5FF-A914-BFD1-A3489C737E06}"/>
              </a:ext>
            </a:extLst>
          </p:cNvPr>
          <p:cNvSpPr txBox="1"/>
          <p:nvPr/>
        </p:nvSpPr>
        <p:spPr>
          <a:xfrm>
            <a:off x="6316518" y="0"/>
            <a:ext cx="25459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GB" i="1" dirty="0"/>
              <a:t>It might be something</a:t>
            </a:r>
          </a:p>
        </p:txBody>
      </p:sp>
      <p:pic>
        <p:nvPicPr>
          <p:cNvPr id="3080" name="Picture 8" descr="Study shows radicalisation is now more likely to take place online ...">
            <a:extLst>
              <a:ext uri="{FF2B5EF4-FFF2-40B4-BE49-F238E27FC236}">
                <a16:creationId xmlns:a16="http://schemas.microsoft.com/office/drawing/2014/main" id="{24497B82-8170-25EB-1202-0B714BA78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446" y="2271659"/>
            <a:ext cx="3309072" cy="219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99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werPoint-2015-Safety">
  <a:themeElements>
    <a:clrScheme name="SB2019">
      <a:dk1>
        <a:sysClr val="windowText" lastClr="000000"/>
      </a:dk1>
      <a:lt1>
        <a:sysClr val="window" lastClr="FFFFFF"/>
      </a:lt1>
      <a:dk2>
        <a:srgbClr val="0A4399"/>
      </a:dk2>
      <a:lt2>
        <a:srgbClr val="E8F6FD"/>
      </a:lt2>
      <a:accent1>
        <a:srgbClr val="009900"/>
      </a:accent1>
      <a:accent2>
        <a:srgbClr val="FFFF00"/>
      </a:accent2>
      <a:accent3>
        <a:srgbClr val="E36C09"/>
      </a:accent3>
      <a:accent4>
        <a:srgbClr val="C00000"/>
      </a:accent4>
      <a:accent5>
        <a:srgbClr val="7030A0"/>
      </a:accent5>
      <a:accent6>
        <a:srgbClr val="777777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choolBeat-PowerPoint-2022-01-Primary.potx" id="{357633DE-839F-458C-81E6-15D6F105CE85}" vid="{A5F0E005-CF17-4A9A-AF7E-1C4072014C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2FF5FE6785AA40846AB1253DBE649E" ma:contentTypeVersion="15" ma:contentTypeDescription="Create a new document." ma:contentTypeScope="" ma:versionID="84d85e675bfee50799476dd7e5333db7">
  <xsd:schema xmlns:xsd="http://www.w3.org/2001/XMLSchema" xmlns:xs="http://www.w3.org/2001/XMLSchema" xmlns:p="http://schemas.microsoft.com/office/2006/metadata/properties" xmlns:ns3="ab26a668-8116-42e5-b73c-025f9cb39ddf" xmlns:ns4="caa19945-3271-4703-ae01-59572398690c" targetNamespace="http://schemas.microsoft.com/office/2006/metadata/properties" ma:root="true" ma:fieldsID="2859ebad4fe077413a7fec6cd58ac8ff" ns3:_="" ns4:_="">
    <xsd:import namespace="ab26a668-8116-42e5-b73c-025f9cb39ddf"/>
    <xsd:import namespace="caa19945-3271-4703-ae01-59572398690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26a668-8116-42e5-b73c-025f9cb39d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19945-3271-4703-ae01-59572398690c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b26a668-8116-42e5-b73c-025f9cb39ddf" xsi:nil="true"/>
  </documentManagement>
</p:properties>
</file>

<file path=customXml/itemProps1.xml><?xml version="1.0" encoding="utf-8"?>
<ds:datastoreItem xmlns:ds="http://schemas.openxmlformats.org/officeDocument/2006/customXml" ds:itemID="{AD3E7FE6-72D1-4735-9F0C-3F70024758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7526F7-7AA2-497F-952D-9683AAE612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26a668-8116-42e5-b73c-025f9cb39ddf"/>
    <ds:schemaRef ds:uri="caa19945-3271-4703-ae01-5957239869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CA2EE9-AF9F-42A9-BE93-B85D5F803011}">
  <ds:schemaRefs>
    <ds:schemaRef ds:uri="caa19945-3271-4703-ae01-59572398690c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ab26a668-8116-42e5-b73c-025f9cb39ddf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SchoolBeat-PowerPoint-2022-01-Secondary</Template>
  <TotalTime>2148</TotalTime>
  <Words>319</Words>
  <Application>Microsoft Macintosh PowerPoint</Application>
  <PresentationFormat>On-screen Show (4:3)</PresentationFormat>
  <Paragraphs>78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9" baseType="lpstr">
      <vt:lpstr>Arial</vt:lpstr>
      <vt:lpstr>Bahnschrift Condensed</vt:lpstr>
      <vt:lpstr>Britannic Bold</vt:lpstr>
      <vt:lpstr>Calibri</vt:lpstr>
      <vt:lpstr>Calibri Light</vt:lpstr>
      <vt:lpstr>Cavolini</vt:lpstr>
      <vt:lpstr>Congenial Light</vt:lpstr>
      <vt:lpstr>Dreaming Outloud Pro</vt:lpstr>
      <vt:lpstr>Haettenschweiler</vt:lpstr>
      <vt:lpstr>MV Boli</vt:lpstr>
      <vt:lpstr>Rockwell</vt:lpstr>
      <vt:lpstr>Sagona</vt:lpstr>
      <vt:lpstr>Symbol</vt:lpstr>
      <vt:lpstr>The Sun</vt:lpstr>
      <vt:lpstr>PowerPoint-2015-Safety</vt:lpstr>
      <vt:lpstr>Office Theme</vt:lpstr>
      <vt:lpstr>PowerPoint Presentation</vt:lpstr>
      <vt:lpstr>Rhaglen Ysgolion Heddlu Cymru  Radicaleiddio Ar-lein/ Eithafiaeth</vt:lpstr>
      <vt:lpstr>Wales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Spot the Signs</vt:lpstr>
      <vt:lpstr>PowerPoint Presentation</vt:lpstr>
      <vt:lpstr>Steps to take:</vt:lpstr>
      <vt:lpstr>Wales Police Schools Programme</vt:lpstr>
      <vt:lpstr>Help and Advice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Rhaglen Ysgolion Heddlu Cymru Radicaleiddio / Eithafiaeth Ar-lein</dc:title>
  <dc:creator>James Bethan</dc:creator>
  <cp:lastModifiedBy>Andy Holland</cp:lastModifiedBy>
  <cp:revision>73</cp:revision>
  <cp:lastPrinted>2021-11-08T14:24:17Z</cp:lastPrinted>
  <dcterms:created xsi:type="dcterms:W3CDTF">2023-02-14T13:43:21Z</dcterms:created>
  <dcterms:modified xsi:type="dcterms:W3CDTF">2023-03-28T08:54:16Z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6cf8fe5-b7b7-4df7-b38d-1c61ac2f6639_Enabled">
    <vt:lpwstr>true</vt:lpwstr>
  </property>
  <property fmtid="{D5CDD505-2E9C-101B-9397-08002B2CF9AE}" pid="3" name="MSIP_Label_66cf8fe5-b7b7-4df7-b38d-1c61ac2f6639_SetDate">
    <vt:lpwstr>2021-09-27T23:20:58Z</vt:lpwstr>
  </property>
  <property fmtid="{D5CDD505-2E9C-101B-9397-08002B2CF9AE}" pid="4" name="MSIP_Label_66cf8fe5-b7b7-4df7-b38d-1c61ac2f6639_Method">
    <vt:lpwstr>Standard</vt:lpwstr>
  </property>
  <property fmtid="{D5CDD505-2E9C-101B-9397-08002B2CF9AE}" pid="5" name="MSIP_Label_66cf8fe5-b7b7-4df7-b38d-1c61ac2f6639_Name">
    <vt:lpwstr>66cf8fe5-b7b7-4df7-b38d-1c61ac2f6639</vt:lpwstr>
  </property>
  <property fmtid="{D5CDD505-2E9C-101B-9397-08002B2CF9AE}" pid="6" name="MSIP_Label_66cf8fe5-b7b7-4df7-b38d-1c61ac2f6639_SiteId">
    <vt:lpwstr>270c2f4d-fd0c-4f08-92a9-e5bdd8a87e09</vt:lpwstr>
  </property>
  <property fmtid="{D5CDD505-2E9C-101B-9397-08002B2CF9AE}" pid="7" name="MSIP_Label_66cf8fe5-b7b7-4df7-b38d-1c61ac2f6639_ActionId">
    <vt:lpwstr>4fe87289-d69f-4c16-939d-9b30ccd02ffa</vt:lpwstr>
  </property>
  <property fmtid="{D5CDD505-2E9C-101B-9397-08002B2CF9AE}" pid="8" name="MSIP_Label_66cf8fe5-b7b7-4df7-b38d-1c61ac2f6639_ContentBits">
    <vt:lpwstr>0</vt:lpwstr>
  </property>
  <property fmtid="{D5CDD505-2E9C-101B-9397-08002B2CF9AE}" pid="9" name="MSIP_Label_7beefdff-6834-454f-be00-a68b5bc5f471_Enabled">
    <vt:lpwstr>true</vt:lpwstr>
  </property>
  <property fmtid="{D5CDD505-2E9C-101B-9397-08002B2CF9AE}" pid="10" name="MSIP_Label_7beefdff-6834-454f-be00-a68b5bc5f471_SetDate">
    <vt:lpwstr>2021-11-08T15:37:00Z</vt:lpwstr>
  </property>
  <property fmtid="{D5CDD505-2E9C-101B-9397-08002B2CF9AE}" pid="11" name="MSIP_Label_7beefdff-6834-454f-be00-a68b5bc5f471_Method">
    <vt:lpwstr>Standard</vt:lpwstr>
  </property>
  <property fmtid="{D5CDD505-2E9C-101B-9397-08002B2CF9AE}" pid="12" name="MSIP_Label_7beefdff-6834-454f-be00-a68b5bc5f471_Name">
    <vt:lpwstr>OFFICIAL</vt:lpwstr>
  </property>
  <property fmtid="{D5CDD505-2E9C-101B-9397-08002B2CF9AE}" pid="13" name="MSIP_Label_7beefdff-6834-454f-be00-a68b5bc5f471_SiteId">
    <vt:lpwstr>39683655-1d97-4b22-be8c-246da0f47a41</vt:lpwstr>
  </property>
  <property fmtid="{D5CDD505-2E9C-101B-9397-08002B2CF9AE}" pid="14" name="MSIP_Label_7beefdff-6834-454f-be00-a68b5bc5f471_ActionId">
    <vt:lpwstr>daf163ca-281d-449e-ada0-7846f46138d4</vt:lpwstr>
  </property>
  <property fmtid="{D5CDD505-2E9C-101B-9397-08002B2CF9AE}" pid="15" name="MSIP_Label_7beefdff-6834-454f-be00-a68b5bc5f471_ContentBits">
    <vt:lpwstr>0</vt:lpwstr>
  </property>
  <property fmtid="{D5CDD505-2E9C-101B-9397-08002B2CF9AE}" pid="16" name="ContentTypeId">
    <vt:lpwstr>0x0101003D2FF5FE6785AA40846AB1253DBE649E</vt:lpwstr>
  </property>
  <property fmtid="{D5CDD505-2E9C-101B-9397-08002B2CF9AE}" pid="17" name="MSIP_Label_f2acd28b-79a3-4a0f-b0ff-4b75658b1549_Enabled">
    <vt:lpwstr>true</vt:lpwstr>
  </property>
  <property fmtid="{D5CDD505-2E9C-101B-9397-08002B2CF9AE}" pid="18" name="MSIP_Label_f2acd28b-79a3-4a0f-b0ff-4b75658b1549_SetDate">
    <vt:lpwstr>2022-03-02T13:29:26Z</vt:lpwstr>
  </property>
  <property fmtid="{D5CDD505-2E9C-101B-9397-08002B2CF9AE}" pid="19" name="MSIP_Label_f2acd28b-79a3-4a0f-b0ff-4b75658b1549_Method">
    <vt:lpwstr>Standard</vt:lpwstr>
  </property>
  <property fmtid="{D5CDD505-2E9C-101B-9397-08002B2CF9AE}" pid="20" name="MSIP_Label_f2acd28b-79a3-4a0f-b0ff-4b75658b1549_Name">
    <vt:lpwstr>OFFICIAL</vt:lpwstr>
  </property>
  <property fmtid="{D5CDD505-2E9C-101B-9397-08002B2CF9AE}" pid="21" name="MSIP_Label_f2acd28b-79a3-4a0f-b0ff-4b75658b1549_SiteId">
    <vt:lpwstr>e46c8472-ef5d-4b63-bc74-4a60db42c371</vt:lpwstr>
  </property>
  <property fmtid="{D5CDD505-2E9C-101B-9397-08002B2CF9AE}" pid="22" name="MSIP_Label_f2acd28b-79a3-4a0f-b0ff-4b75658b1549_ActionId">
    <vt:lpwstr>87cb9ded-e10d-4a21-8e69-19137a06ad69</vt:lpwstr>
  </property>
  <property fmtid="{D5CDD505-2E9C-101B-9397-08002B2CF9AE}" pid="23" name="MSIP_Label_f2acd28b-79a3-4a0f-b0ff-4b75658b1549_ContentBits">
    <vt:lpwstr>0</vt:lpwstr>
  </property>
  <property fmtid="{D5CDD505-2E9C-101B-9397-08002B2CF9AE}" pid="24" name="MSIP_Label_1677b0f2-b1ce-46d1-8668-d6acde8963a7_Enabled">
    <vt:lpwstr>true</vt:lpwstr>
  </property>
  <property fmtid="{D5CDD505-2E9C-101B-9397-08002B2CF9AE}" pid="25" name="MSIP_Label_1677b0f2-b1ce-46d1-8668-d6acde8963a7_SetDate">
    <vt:lpwstr>2023-02-27T09:02:52Z</vt:lpwstr>
  </property>
  <property fmtid="{D5CDD505-2E9C-101B-9397-08002B2CF9AE}" pid="26" name="MSIP_Label_1677b0f2-b1ce-46d1-8668-d6acde8963a7_Method">
    <vt:lpwstr>Standard</vt:lpwstr>
  </property>
  <property fmtid="{D5CDD505-2E9C-101B-9397-08002B2CF9AE}" pid="27" name="MSIP_Label_1677b0f2-b1ce-46d1-8668-d6acde8963a7_Name">
    <vt:lpwstr>OFFICIAL</vt:lpwstr>
  </property>
  <property fmtid="{D5CDD505-2E9C-101B-9397-08002B2CF9AE}" pid="28" name="MSIP_Label_1677b0f2-b1ce-46d1-8668-d6acde8963a7_SiteId">
    <vt:lpwstr>4e86b176-a10e-43bd-8d27-927f44d0e665</vt:lpwstr>
  </property>
  <property fmtid="{D5CDD505-2E9C-101B-9397-08002B2CF9AE}" pid="29" name="MSIP_Label_1677b0f2-b1ce-46d1-8668-d6acde8963a7_ActionId">
    <vt:lpwstr>ecadd7a2-0e63-4259-bf3a-e24d7503c253</vt:lpwstr>
  </property>
  <property fmtid="{D5CDD505-2E9C-101B-9397-08002B2CF9AE}" pid="30" name="MSIP_Label_1677b0f2-b1ce-46d1-8668-d6acde8963a7_ContentBits">
    <vt:lpwstr>0</vt:lpwstr>
  </property>
</Properties>
</file>