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9" r:id="rId2"/>
    <p:sldId id="258" r:id="rId3"/>
    <p:sldId id="281" r:id="rId4"/>
    <p:sldId id="261" r:id="rId5"/>
    <p:sldId id="263" r:id="rId6"/>
    <p:sldId id="283" r:id="rId7"/>
    <p:sldId id="284" r:id="rId8"/>
    <p:sldId id="285" r:id="rId9"/>
    <p:sldId id="286" r:id="rId10"/>
    <p:sldId id="287" r:id="rId11"/>
    <p:sldId id="260" r:id="rId12"/>
    <p:sldId id="262" r:id="rId13"/>
    <p:sldId id="278" r:id="rId14"/>
    <p:sldId id="288" r:id="rId15"/>
    <p:sldId id="264" r:id="rId16"/>
    <p:sldId id="266" r:id="rId17"/>
    <p:sldId id="271" r:id="rId18"/>
    <p:sldId id="273" r:id="rId19"/>
    <p:sldId id="274" r:id="rId20"/>
    <p:sldId id="268" r:id="rId21"/>
    <p:sldId id="269" r:id="rId22"/>
    <p:sldId id="282" r:id="rId23"/>
    <p:sldId id="267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4FF"/>
    <a:srgbClr val="CCECFF"/>
    <a:srgbClr val="A3FFFF"/>
    <a:srgbClr val="03A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60"/>
  </p:normalViewPr>
  <p:slideViewPr>
    <p:cSldViewPr>
      <p:cViewPr>
        <p:scale>
          <a:sx n="130" d="100"/>
          <a:sy n="130" d="100"/>
        </p:scale>
        <p:origin x="-16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7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D5F71-08A8-4071-BD3D-6CC2106E9566}" type="datetimeFigureOut">
              <a:rPr lang="en-GB" smtClean="0"/>
              <a:t>13/12/18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D2486-98CE-483D-AA91-D47CE26F4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19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0F71B-BA1C-4D87-9093-B5DF02F8B6B5}" type="datetimeFigureOut">
              <a:rPr lang="en-GB" smtClean="0"/>
              <a:t>13/12/18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03B7E-E87A-4834-B58E-C042F6E52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8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3B7E-E87A-4834-B58E-C042F6E524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7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3B7E-E87A-4834-B58E-C042F6E52436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77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3B7E-E87A-4834-B58E-C042F6E5243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04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3B7E-E87A-4834-B58E-C042F6E5243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95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3B7E-E87A-4834-B58E-C042F6E5243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12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3B7E-E87A-4834-B58E-C042F6E5243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95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828800"/>
            <a:ext cx="6781800" cy="3124199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953000"/>
            <a:ext cx="6781800" cy="4572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5" descr="See the source 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1936378" cy="13716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228784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3337184" y="3367489"/>
            <a:ext cx="4892416" cy="1377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5867400"/>
            <a:ext cx="1066800" cy="365125"/>
          </a:xfrm>
        </p:spPr>
        <p:txBody>
          <a:bodyPr/>
          <a:lstStyle>
            <a:lvl1pPr algn="l">
              <a:defRPr/>
            </a:lvl1pPr>
          </a:lstStyle>
          <a:p>
            <a:fld id="{5C4D8200-9AF0-4126-98BB-4B73E863B434}" type="datetimeFigureOut">
              <a:rPr lang="en-GB" smtClean="0"/>
              <a:pPr/>
              <a:t>13/12/18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5486400"/>
            <a:ext cx="38100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990600" cy="365125"/>
          </a:xfrm>
        </p:spPr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 descr="All-Wales-Schools-Liaison-Core-Programme-Logo-2015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3" y="5469429"/>
            <a:ext cx="1143000" cy="1388571"/>
          </a:xfrm>
          <a:prstGeom prst="rect">
            <a:avLst/>
          </a:prstGeom>
        </p:spPr>
      </p:pic>
      <p:pic>
        <p:nvPicPr>
          <p:cNvPr id="21" name="Picture 20" descr="Battenburg-t-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7401"/>
            <a:ext cx="431999" cy="431999"/>
          </a:xfrm>
          <a:prstGeom prst="rect">
            <a:avLst/>
          </a:prstGeom>
        </p:spPr>
      </p:pic>
      <p:pic>
        <p:nvPicPr>
          <p:cNvPr id="22" name="Picture 21" descr="Battenburg-t-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23" y="6197401"/>
            <a:ext cx="1007998" cy="431999"/>
          </a:xfrm>
          <a:prstGeom prst="rect">
            <a:avLst/>
          </a:prstGeom>
        </p:spPr>
      </p:pic>
      <p:pic>
        <p:nvPicPr>
          <p:cNvPr id="23" name="Picture 22" descr="Battenburg-t-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4" y="6197401"/>
            <a:ext cx="1007998" cy="431999"/>
          </a:xfrm>
          <a:prstGeom prst="rect">
            <a:avLst/>
          </a:prstGeom>
        </p:spPr>
      </p:pic>
      <p:pic>
        <p:nvPicPr>
          <p:cNvPr id="24" name="Picture 23" descr="Battenburg-t-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64" y="6197401"/>
            <a:ext cx="1007998" cy="431999"/>
          </a:xfrm>
          <a:prstGeom prst="rect">
            <a:avLst/>
          </a:prstGeom>
        </p:spPr>
      </p:pic>
      <p:pic>
        <p:nvPicPr>
          <p:cNvPr id="25" name="Picture 24" descr="Battenburg-t-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84" y="6197401"/>
            <a:ext cx="1007998" cy="431999"/>
          </a:xfrm>
          <a:prstGeom prst="rect">
            <a:avLst/>
          </a:prstGeom>
        </p:spPr>
      </p:pic>
      <p:pic>
        <p:nvPicPr>
          <p:cNvPr id="26" name="Picture 25" descr="Battenburg-t-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1" y="6197401"/>
            <a:ext cx="431999" cy="431999"/>
          </a:xfrm>
          <a:prstGeom prst="rect">
            <a:avLst/>
          </a:prstGeom>
        </p:spPr>
      </p:pic>
      <p:pic>
        <p:nvPicPr>
          <p:cNvPr id="33" name="Picture 32" descr="Crest_GWP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1" y="5894354"/>
            <a:ext cx="760101" cy="864000"/>
          </a:xfrm>
          <a:prstGeom prst="rect">
            <a:avLst/>
          </a:prstGeom>
        </p:spPr>
      </p:pic>
      <p:pic>
        <p:nvPicPr>
          <p:cNvPr id="34" name="Picture 33" descr="Crest_SWP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82" y="5917800"/>
            <a:ext cx="760101" cy="864000"/>
          </a:xfrm>
          <a:prstGeom prst="rect">
            <a:avLst/>
          </a:prstGeom>
        </p:spPr>
      </p:pic>
      <p:pic>
        <p:nvPicPr>
          <p:cNvPr id="35" name="Picture 34" descr="Crest_NWP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22" y="5917800"/>
            <a:ext cx="760101" cy="864000"/>
          </a:xfrm>
          <a:prstGeom prst="rect">
            <a:avLst/>
          </a:prstGeom>
        </p:spPr>
      </p:pic>
      <p:pic>
        <p:nvPicPr>
          <p:cNvPr id="36" name="Picture 35" descr="Crest_DPP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42" y="5917800"/>
            <a:ext cx="760101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13/12/18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13/12/18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13/12/18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13/12/18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13/12/18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98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98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13/12/18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13/12/18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13/12/18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13/12/18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13/12/18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C4D8200-9AF0-4126-98BB-4B73E863B434}" type="datetimeFigureOut">
              <a:rPr lang="en-GB" smtClean="0"/>
              <a:pPr/>
              <a:t>13/12/18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553200"/>
            <a:ext cx="4495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595959"/>
                </a:solidFill>
                <a:latin typeface="Century Gothic"/>
                <a:cs typeface="Century Gothic"/>
              </a:defRPr>
            </a:lvl1pPr>
          </a:lstStyle>
          <a:p>
            <a:endParaRPr lang="en-GB" sz="1800" dirty="0" smtClean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7" name="hl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50" b="0" i="0" u="none" baseline="0" smtClean="0">
                <a:solidFill>
                  <a:srgbClr val="000000"/>
                </a:solidFill>
                <a:latin typeface="Century Gothic"/>
                <a:cs typeface="Century Gothic"/>
              </a:rPr>
              <a:t> </a:t>
            </a:r>
            <a:endParaRPr lang="en-GB" sz="850" b="0" i="0" u="none" baseline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400" y="5791568"/>
            <a:ext cx="1600937" cy="106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26C78FBB-53B6-443F-9B30-ED6387DEE91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2" name="Picture 21" descr="Battenburg-t-47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57728" y="3210127"/>
            <a:ext cx="6858000" cy="437745"/>
          </a:xfrm>
          <a:prstGeom prst="rect">
            <a:avLst/>
          </a:prstGeom>
        </p:spPr>
      </p:pic>
      <p:pic>
        <p:nvPicPr>
          <p:cNvPr id="23" name="Picture 22" descr="All-Wales-Schools-Liaison-Core-Programme-Logo-2015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747143"/>
            <a:ext cx="914400" cy="1110857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438400" y="6172200"/>
            <a:ext cx="449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smtClean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Don’t cross the line to </a:t>
            </a:r>
            <a:r>
              <a:rPr lang="en-GB" sz="1800" b="1" smtClean="0"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cyber crime…</a:t>
            </a:r>
            <a:endParaRPr lang="en-GB" sz="1800" b="1" dirty="0" smtClean="0"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hoolbeat.cymru/cyber-crime-film" TargetMode="External"/><Relationship Id="rId3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y-GB" dirty="0" smtClean="0"/>
              <a:t>Peidiwch â Chamu at Seiber Droseddu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Don’t Cross the </a:t>
            </a:r>
            <a:r>
              <a:rPr lang="en-GB" dirty="0" smtClean="0">
                <a:solidFill>
                  <a:schemeClr val="tx1"/>
                </a:solidFill>
              </a:rPr>
              <a:t>Line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to </a:t>
            </a:r>
            <a:r>
              <a:rPr lang="en-GB" dirty="0">
                <a:solidFill>
                  <a:schemeClr val="tx1"/>
                </a:solidFill>
              </a:rPr>
              <a:t>Cyber Crime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y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Adnodd 1</a:t>
            </a:r>
            <a:r>
              <a:rPr lang="en-GB" dirty="0" smtClean="0"/>
              <a:t> </a:t>
            </a:r>
            <a:r>
              <a:rPr lang="en-GB" dirty="0"/>
              <a:t>— Resource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70736"/>
            <a:ext cx="9144000" cy="1353264"/>
            <a:chOff x="0" y="170736"/>
            <a:chExt cx="9116291" cy="1297845"/>
          </a:xfrm>
        </p:grpSpPr>
        <p:pic>
          <p:nvPicPr>
            <p:cNvPr id="5" name="Picture 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1856" y="172328"/>
              <a:ext cx="2286000" cy="1285247"/>
            </a:xfrm>
            <a:prstGeom prst="rect">
              <a:avLst/>
            </a:prstGeom>
            <a:noFill/>
            <a:ln w="57150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6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9957" y="172328"/>
              <a:ext cx="2286000" cy="1285247"/>
            </a:xfrm>
            <a:prstGeom prst="rect">
              <a:avLst/>
            </a:prstGeom>
            <a:noFill/>
            <a:ln w="57150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7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72329"/>
              <a:ext cx="2304058" cy="12954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8" name="Picture 7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29799" y="170736"/>
              <a:ext cx="2286492" cy="1297845"/>
            </a:xfrm>
            <a:prstGeom prst="rect">
              <a:avLst/>
            </a:prstGeom>
            <a:noFill/>
            <a:ln w="57150">
              <a:solidFill>
                <a:srgbClr val="0070C0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98755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822765" y="4724400"/>
            <a:ext cx="21699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A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gree 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</a:rPr>
              <a:t>or</a:t>
            </a:r>
          </a:p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Disagree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130300" y="838200"/>
            <a:ext cx="7556500" cy="3505200"/>
          </a:xfrm>
          <a:prstGeom prst="wedgeRoundRectCallout">
            <a:avLst>
              <a:gd name="adj1" fmla="val -54570"/>
              <a:gd name="adj2" fmla="val 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latin typeface="Century Gothic" panose="020B0502020202020204" pitchFamily="34" charset="0"/>
              </a:rPr>
              <a:t>Some cyber crime is harmless.</a:t>
            </a:r>
            <a:endParaRPr lang="en-GB" sz="6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6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99"/>
          <a:stretch/>
        </p:blipFill>
        <p:spPr>
          <a:xfrm>
            <a:off x="6348413" y="119063"/>
            <a:ext cx="2795587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latin typeface="Century Gothic" panose="020B0502020202020204" pitchFamily="34" charset="0"/>
              </a:rPr>
              <a:t>Cyber crime is…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b="2953"/>
          <a:stretch/>
        </p:blipFill>
        <p:spPr bwMode="auto">
          <a:xfrm>
            <a:off x="762000" y="3581400"/>
            <a:ext cx="3165019" cy="235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437"/>
            <a:ext cx="7696200" cy="414496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committed when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digital devices are illegally used against other people or systems</a:t>
            </a:r>
            <a:r>
              <a:rPr lang="en-GB" sz="4400" dirty="0" smtClean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.</a:t>
            </a:r>
            <a:endParaRPr lang="en-GB" sz="4400" dirty="0">
              <a:solidFill>
                <a:prstClr val="black"/>
              </a:solidFill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22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Century Gothic" panose="020B0502020202020204" pitchFamily="34" charset="0"/>
              </a:rPr>
              <a:t>Don’t Cross the Line to Cyber Crime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>
                <a:hlinkClick r:id="rId2"/>
              </a:rPr>
              <a:t>schoolbeat.cymru/cyber-crime-</a:t>
            </a:r>
            <a:r>
              <a:rPr lang="en-GB" u="sng" dirty="0" smtClean="0">
                <a:hlinkClick r:id="rId2"/>
              </a:rPr>
              <a:t>film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 descr="vlcsnap-2018-09-07-12h22m54s4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2362200"/>
            <a:ext cx="6028267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Jigsaw activity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Image result for colour jigsaw template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28700"/>
            <a:ext cx="75450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02" y="2971800"/>
            <a:ext cx="2428154" cy="1295400"/>
          </a:xfrm>
          <a:prstGeom prst="ellipse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21579" y="2243436"/>
            <a:ext cx="10166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Who?</a:t>
            </a:r>
            <a:endParaRPr lang="en-US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2400" y="2040097"/>
            <a:ext cx="19331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What </a:t>
            </a:r>
            <a:b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happened?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76335" y="1695794"/>
            <a:ext cx="12109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b="1" spc="-1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When</a:t>
            </a:r>
            <a:br>
              <a:rPr lang="en-US" sz="2300" b="1" spc="-1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300" b="1" spc="-1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was the</a:t>
            </a:r>
            <a:br>
              <a:rPr lang="en-US" sz="2300" b="1" spc="-1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300" b="1" spc="-1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wrong</a:t>
            </a:r>
            <a:br>
              <a:rPr lang="en-US" sz="2300" b="1" spc="-1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300" b="1" spc="-1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choice</a:t>
            </a:r>
            <a:br>
              <a:rPr lang="en-US" sz="2300" b="1" spc="-1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300" b="1" spc="-1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 made?</a:t>
            </a:r>
            <a:endParaRPr lang="en-US" sz="2300" b="1" spc="-1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80807" y="4431046"/>
            <a:ext cx="22019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spc="-1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What </a:t>
            </a:r>
            <a:br>
              <a:rPr lang="en-US" sz="2200" b="1" spc="-1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200" b="1" spc="-1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were the</a:t>
            </a:r>
            <a:br>
              <a:rPr lang="en-US" sz="2200" b="1" spc="-1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200" b="1" spc="-1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consequences?</a:t>
            </a:r>
            <a:endParaRPr lang="en-US" sz="2200" b="1" spc="-10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84670" y="4362501"/>
            <a:ext cx="1535572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When did</a:t>
            </a:r>
            <a:br>
              <a:rPr lang="en-US" sz="23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3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he break</a:t>
            </a:r>
            <a:br>
              <a:rPr lang="en-US" sz="23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3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the Law?</a:t>
            </a:r>
            <a:endParaRPr lang="en-US" sz="23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77046" y="4419600"/>
            <a:ext cx="1105690" cy="4462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Why?</a:t>
            </a:r>
            <a:endParaRPr lang="en-US" sz="2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2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7384" y="350837"/>
            <a:ext cx="8536615" cy="6507163"/>
          </a:xfrm>
          <a:solidFill>
            <a:srgbClr val="E1F4FF"/>
          </a:solidFill>
        </p:spPr>
        <p:txBody>
          <a:bodyPr>
            <a:normAutofit fontScale="47500" lnSpcReduction="20000"/>
          </a:bodyPr>
          <a:lstStyle/>
          <a:p>
            <a:pPr marL="0" indent="0" fontAlgn="t">
              <a:buNone/>
            </a:pPr>
            <a:r>
              <a:rPr lang="en-GB" b="1" u="sng" dirty="0" smtClean="0">
                <a:latin typeface="Century Gothic" panose="020B0502020202020204" pitchFamily="34" charset="0"/>
              </a:rPr>
              <a:t>Who?</a:t>
            </a:r>
          </a:p>
          <a:p>
            <a:pPr marL="0" indent="0" fontAlgn="t">
              <a:buNone/>
            </a:pPr>
            <a:r>
              <a:rPr lang="en-GB" dirty="0">
                <a:latin typeface="Century Gothic" panose="020B0502020202020204" pitchFamily="34" charset="0"/>
              </a:rPr>
              <a:t>Jack was playing online games with his </a:t>
            </a:r>
            <a:r>
              <a:rPr lang="en-GB" dirty="0" smtClean="0">
                <a:latin typeface="Century Gothic" panose="020B0502020202020204" pitchFamily="34" charset="0"/>
              </a:rPr>
              <a:t>friends.</a:t>
            </a:r>
          </a:p>
          <a:p>
            <a:pPr marL="0" indent="0" fontAlgn="t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 fontAlgn="t">
              <a:buNone/>
            </a:pPr>
            <a:r>
              <a:rPr lang="en-GB" b="1" u="sng" dirty="0" smtClean="0">
                <a:latin typeface="Century Gothic" panose="020B0502020202020204" pitchFamily="34" charset="0"/>
              </a:rPr>
              <a:t>What happened?</a:t>
            </a:r>
          </a:p>
          <a:p>
            <a:pPr marL="0" indent="0" fontAlgn="t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Jack </a:t>
            </a:r>
            <a:r>
              <a:rPr lang="en-GB" dirty="0">
                <a:latin typeface="Century Gothic" panose="020B0502020202020204" pitchFamily="34" charset="0"/>
              </a:rPr>
              <a:t>committed cyber </a:t>
            </a:r>
            <a:r>
              <a:rPr lang="en-GB" dirty="0" smtClean="0">
                <a:latin typeface="Century Gothic" panose="020B0502020202020204" pitchFamily="34" charset="0"/>
              </a:rPr>
              <a:t>crime.</a:t>
            </a:r>
          </a:p>
          <a:p>
            <a:pPr marL="0" indent="0" fontAlgn="t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 fontAlgn="t">
              <a:buNone/>
            </a:pPr>
            <a:r>
              <a:rPr lang="en-GB" b="1" u="sng" dirty="0" smtClean="0">
                <a:latin typeface="Century Gothic" panose="020B0502020202020204" pitchFamily="34" charset="0"/>
              </a:rPr>
              <a:t>When was the wrong choice made?</a:t>
            </a:r>
          </a:p>
          <a:p>
            <a:pPr marL="0" indent="0" fontAlgn="t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Jack </a:t>
            </a:r>
            <a:r>
              <a:rPr lang="en-GB" dirty="0">
                <a:latin typeface="Century Gothic" panose="020B0502020202020204" pitchFamily="34" charset="0"/>
              </a:rPr>
              <a:t>chose to use cheats to beat the system.  It was all about cracking the code.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Jack joined chat rooms where he learnt tricks from other like-minded people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entury Gothic" panose="020B0502020202020204" pitchFamily="34" charset="0"/>
              </a:rPr>
              <a:t>Why?</a:t>
            </a:r>
            <a:endParaRPr lang="en-GB" b="1" u="sng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Jack became addicted to online gaming. 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Jack believed he would not be found </a:t>
            </a:r>
            <a:r>
              <a:rPr lang="en-GB" dirty="0" smtClean="0">
                <a:latin typeface="Century Gothic" panose="020B0502020202020204" pitchFamily="34" charset="0"/>
              </a:rPr>
              <a:t>out.</a:t>
            </a:r>
          </a:p>
          <a:p>
            <a:pPr marL="0" indent="0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entury Gothic" panose="020B0502020202020204" pitchFamily="34" charset="0"/>
              </a:rPr>
              <a:t>When did he break the law?</a:t>
            </a:r>
            <a:endParaRPr lang="en-GB" b="1" u="sng" dirty="0">
              <a:latin typeface="Century Gothic" panose="020B0502020202020204" pitchFamily="34" charset="0"/>
            </a:endParaRPr>
          </a:p>
          <a:p>
            <a:pPr marL="0" indent="0" fontAlgn="t">
              <a:buNone/>
            </a:pPr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Jack used his friend’s password to buy game ammunition.</a:t>
            </a:r>
          </a:p>
          <a:p>
            <a:pPr marL="0" indent="0" fontAlgn="t">
              <a:buNone/>
            </a:pPr>
            <a:r>
              <a:rPr lang="en-GB" dirty="0">
                <a:latin typeface="Century Gothic" panose="020B0502020202020204" pitchFamily="34" charset="0"/>
              </a:rPr>
              <a:t>While online, Jack stole his friend’s gold.</a:t>
            </a:r>
          </a:p>
          <a:p>
            <a:pPr marL="0" indent="0" fontAlgn="t">
              <a:buNone/>
            </a:pPr>
            <a:r>
              <a:rPr lang="en-GB" dirty="0">
                <a:latin typeface="Century Gothic" panose="020B0502020202020204" pitchFamily="34" charset="0"/>
              </a:rPr>
              <a:t>Jack was hacking people’s accounts and threatening them </a:t>
            </a:r>
            <a:r>
              <a:rPr lang="en-GB" smtClean="0">
                <a:latin typeface="Century Gothic" panose="020B0502020202020204" pitchFamily="34" charset="0"/>
              </a:rPr>
              <a:t>to demand money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  <a:p>
            <a:pPr marL="0" indent="0" fontAlgn="t">
              <a:buNone/>
            </a:pPr>
            <a:r>
              <a:rPr lang="en-GB" dirty="0">
                <a:latin typeface="Century Gothic" panose="020B0502020202020204" pitchFamily="34" charset="0"/>
              </a:rPr>
              <a:t>Jack disabled his school’s website which caused mayhem! </a:t>
            </a:r>
            <a:endParaRPr lang="en-GB" dirty="0" smtClean="0">
              <a:latin typeface="Century Gothic" panose="020B0502020202020204" pitchFamily="34" charset="0"/>
            </a:endParaRPr>
          </a:p>
          <a:p>
            <a:pPr marL="0" indent="0" fontAlgn="t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 fontAlgn="t">
              <a:buNone/>
            </a:pPr>
            <a:r>
              <a:rPr lang="en-GB" b="1" u="sng" dirty="0" smtClean="0">
                <a:latin typeface="Century Gothic" panose="020B0502020202020204" pitchFamily="34" charset="0"/>
              </a:rPr>
              <a:t>Consequences</a:t>
            </a:r>
            <a:endParaRPr lang="en-GB" b="1" u="sng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Jack </a:t>
            </a:r>
            <a:r>
              <a:rPr lang="en-GB" dirty="0">
                <a:latin typeface="Century Gothic" panose="020B0502020202020204" pitchFamily="34" charset="0"/>
              </a:rPr>
              <a:t>was arrested and charged with cyber crime offences. He had lied, had </a:t>
            </a:r>
            <a:r>
              <a:rPr lang="en-GB" dirty="0" smtClean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no  job and no career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Jack </a:t>
            </a:r>
            <a:r>
              <a:rPr lang="en-GB" dirty="0">
                <a:latin typeface="Century Gothic" panose="020B0502020202020204" pitchFamily="34" charset="0"/>
              </a:rPr>
              <a:t>was found guilty of cyber crime offences and given a suspended prison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sentence </a:t>
            </a:r>
            <a:r>
              <a:rPr lang="en-GB" dirty="0">
                <a:latin typeface="Century Gothic" panose="020B0502020202020204" pitchFamily="34" charset="0"/>
              </a:rPr>
              <a:t>and 150 hours of community service.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07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1706"/>
            <a:ext cx="79248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When did Jack </a:t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 smtClean="0">
                <a:latin typeface="Century Gothic" panose="020B0502020202020204" pitchFamily="34" charset="0"/>
              </a:rPr>
              <a:t>start to break the Law?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b="8176"/>
          <a:stretch/>
        </p:blipFill>
        <p:spPr bwMode="auto">
          <a:xfrm>
            <a:off x="1966202" y="2628901"/>
            <a:ext cx="5668796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11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Consequences Scenarios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7" b="8303"/>
          <a:stretch/>
        </p:blipFill>
        <p:spPr bwMode="auto">
          <a:xfrm>
            <a:off x="1338263" y="1981200"/>
            <a:ext cx="707707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85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Scenario 1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endParaRPr lang="en-GB" dirty="0" smtClean="0">
              <a:latin typeface="Comic Sans MS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dirty="0" smtClean="0">
                <a:latin typeface="Century Gothic" panose="020B0502020202020204" pitchFamily="34" charset="0"/>
                <a:ea typeface="Calibri"/>
                <a:cs typeface="Times New Roman"/>
              </a:rPr>
              <a:t>Jack broke </a:t>
            </a:r>
            <a:r>
              <a:rPr lang="en-GB" dirty="0">
                <a:latin typeface="Century Gothic" panose="020B0502020202020204" pitchFamily="34" charset="0"/>
                <a:ea typeface="Calibri"/>
                <a:cs typeface="Times New Roman"/>
              </a:rPr>
              <a:t>the law </a:t>
            </a:r>
            <a:r>
              <a:rPr lang="en-GB" dirty="0" smtClean="0">
                <a:latin typeface="Century Gothic" panose="020B0502020202020204" pitchFamily="34" charset="0"/>
                <a:ea typeface="Calibri"/>
                <a:cs typeface="Times New Roman"/>
              </a:rPr>
              <a:t/>
            </a:r>
            <a:br>
              <a:rPr lang="en-GB" dirty="0" smtClean="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en-GB" dirty="0" smtClean="0">
                <a:latin typeface="Century Gothic" panose="020B0502020202020204" pitchFamily="34" charset="0"/>
                <a:ea typeface="Calibri"/>
                <a:cs typeface="Times New Roman"/>
              </a:rPr>
              <a:t>by using his friend’s password to buy game ammunition.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GB" sz="1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Who are the victims?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How were they affected?</a:t>
            </a:r>
            <a:endParaRPr lang="en-GB" b="1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Scenario 2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en-GB" dirty="0" smtClean="0">
              <a:latin typeface="Comic Sans MS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dirty="0" smtClean="0">
                <a:latin typeface="Century Gothic" panose="020B0502020202020204" pitchFamily="34" charset="0"/>
                <a:ea typeface="Calibri"/>
                <a:cs typeface="Times New Roman"/>
              </a:rPr>
              <a:t>Jack broke </a:t>
            </a:r>
            <a:r>
              <a:rPr lang="en-GB" dirty="0">
                <a:latin typeface="Century Gothic" panose="020B0502020202020204" pitchFamily="34" charset="0"/>
                <a:ea typeface="Calibri"/>
                <a:cs typeface="Times New Roman"/>
              </a:rPr>
              <a:t>the </a:t>
            </a:r>
            <a:r>
              <a:rPr lang="en-GB" dirty="0" smtClean="0">
                <a:latin typeface="Century Gothic" panose="020B0502020202020204" pitchFamily="34" charset="0"/>
                <a:ea typeface="Calibri"/>
                <a:cs typeface="Times New Roman"/>
              </a:rPr>
              <a:t>Law </a:t>
            </a:r>
            <a:r>
              <a:rPr lang="en-GB" dirty="0">
                <a:latin typeface="Century Gothic" panose="020B0502020202020204" pitchFamily="34" charset="0"/>
                <a:ea typeface="Calibri"/>
                <a:cs typeface="Times New Roman"/>
              </a:rPr>
              <a:t>by </a:t>
            </a:r>
            <a:r>
              <a:rPr lang="en-GB" dirty="0" smtClean="0">
                <a:latin typeface="Century Gothic" panose="020B0502020202020204" pitchFamily="34" charset="0"/>
                <a:ea typeface="Calibri"/>
                <a:cs typeface="Times New Roman"/>
              </a:rPr>
              <a:t/>
            </a:r>
            <a:br>
              <a:rPr lang="en-GB" dirty="0" smtClean="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en-GB" dirty="0" smtClean="0">
                <a:latin typeface="Century Gothic" panose="020B0502020202020204" pitchFamily="34" charset="0"/>
                <a:ea typeface="Calibri"/>
                <a:cs typeface="Times New Roman"/>
              </a:rPr>
              <a:t>threatening people </a:t>
            </a:r>
            <a:br>
              <a:rPr lang="en-GB" dirty="0" smtClean="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en-GB" dirty="0" smtClean="0">
                <a:latin typeface="Century Gothic" panose="020B0502020202020204" pitchFamily="34" charset="0"/>
                <a:ea typeface="Calibri"/>
                <a:cs typeface="Times New Roman"/>
              </a:rPr>
              <a:t>to demand money.</a:t>
            </a:r>
            <a:r>
              <a:rPr lang="en-GB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Who are </a:t>
            </a: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the </a:t>
            </a:r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victims?</a:t>
            </a:r>
            <a:endParaRPr lang="en-GB" b="1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How were they affected?</a:t>
            </a:r>
          </a:p>
          <a:p>
            <a:pPr marL="0" indent="0" algn="ctr">
              <a:spcAft>
                <a:spcPts val="0"/>
              </a:spcAft>
              <a:buNone/>
            </a:pPr>
            <a:endParaRPr lang="en-GB" dirty="0" smtClean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43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Scenario 3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endParaRPr lang="en-GB" dirty="0" smtClean="0">
              <a:latin typeface="Comic Sans MS"/>
              <a:ea typeface="Calibri"/>
              <a:cs typeface="Calibri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dirty="0" smtClean="0">
                <a:latin typeface="Century Gothic" panose="020B0502020202020204" pitchFamily="34" charset="0"/>
                <a:ea typeface="Calibri"/>
                <a:cs typeface="Calibri"/>
              </a:rPr>
              <a:t>Jack broke the law by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dirty="0" smtClean="0">
                <a:latin typeface="Century Gothic" panose="020B0502020202020204" pitchFamily="34" charset="0"/>
                <a:ea typeface="Calibri"/>
                <a:cs typeface="Calibri"/>
              </a:rPr>
              <a:t>disabling </a:t>
            </a:r>
            <a:r>
              <a:rPr lang="en-GB" dirty="0">
                <a:latin typeface="Century Gothic" panose="020B0502020202020204" pitchFamily="34" charset="0"/>
                <a:ea typeface="Calibri"/>
                <a:cs typeface="Calibri"/>
              </a:rPr>
              <a:t>his school’s </a:t>
            </a:r>
            <a:r>
              <a:rPr lang="en-GB" dirty="0" smtClean="0">
                <a:latin typeface="Century Gothic" panose="020B0502020202020204" pitchFamily="34" charset="0"/>
                <a:ea typeface="Calibri"/>
                <a:cs typeface="Calibri"/>
              </a:rPr>
              <a:t>website.</a:t>
            </a:r>
            <a:r>
              <a:rPr lang="en-GB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Who are </a:t>
            </a: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the </a:t>
            </a:r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victims?</a:t>
            </a:r>
            <a:endParaRPr lang="en-GB" b="1" dirty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How were they affected?</a:t>
            </a:r>
          </a:p>
          <a:p>
            <a:pPr marL="0" indent="0" algn="ctr">
              <a:spcAft>
                <a:spcPts val="0"/>
              </a:spcAft>
              <a:buNone/>
            </a:pPr>
            <a:endParaRPr lang="en-GB" sz="1400" dirty="0">
              <a:latin typeface="Century Gothic" panose="020B0502020202020204" pitchFamily="34" charset="0"/>
              <a:ea typeface="Calibri"/>
              <a:cs typeface="Calibri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GB" sz="1400" dirty="0">
              <a:ea typeface="Calibri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3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Aim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3600" dirty="0" smtClean="0">
                <a:latin typeface="Century Gothic" panose="020B0502020202020204" pitchFamily="34" charset="0"/>
              </a:rPr>
              <a:t>To raise awareness of cyber crime</a:t>
            </a:r>
            <a:endParaRPr lang="en-GB" sz="3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Pathways to success</a:t>
            </a:r>
            <a:br>
              <a:rPr lang="en-GB" b="1" dirty="0" smtClean="0">
                <a:latin typeface="Century Gothic" panose="020B0502020202020204" pitchFamily="34" charset="0"/>
              </a:rPr>
            </a:br>
            <a:r>
              <a:rPr lang="en-GB" sz="3100" b="1" dirty="0" smtClean="0">
                <a:latin typeface="Century Gothic" panose="020B0502020202020204" pitchFamily="34" charset="0"/>
              </a:rPr>
              <a:t>How you can use your cyber skills</a:t>
            </a:r>
            <a:endParaRPr lang="en-GB" sz="31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Cyber security includes the use of technology and skills to protect systems, networks and data from attack.  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4419600" y="3276600"/>
            <a:ext cx="1524000" cy="142136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66800" y="2667000"/>
            <a:ext cx="243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entury Gothic"/>
                <a:cs typeface="Century Gothic"/>
              </a:rPr>
              <a:t>Information Security Manager £70K </a:t>
            </a:r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4876800"/>
            <a:ext cx="230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entury Gothic"/>
                <a:cs typeface="Century Gothic"/>
              </a:rPr>
              <a:t>Data Miner £35K </a:t>
            </a:r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3715192"/>
            <a:ext cx="305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entury Gothic"/>
                <a:cs typeface="Century Gothic"/>
              </a:rPr>
              <a:t>Cyber </a:t>
            </a:r>
            <a:r>
              <a:rPr lang="en-GB" dirty="0">
                <a:latin typeface="Century Gothic"/>
                <a:cs typeface="Century Gothic"/>
              </a:rPr>
              <a:t>C</a:t>
            </a:r>
            <a:r>
              <a:rPr lang="en-GB" dirty="0" smtClean="0">
                <a:latin typeface="Century Gothic"/>
                <a:cs typeface="Century Gothic"/>
              </a:rPr>
              <a:t>rime analyst £35K </a:t>
            </a:r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46114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entury Gothic"/>
                <a:cs typeface="Century Gothic"/>
              </a:rPr>
              <a:t>Web Vulnerability Analyst £30K </a:t>
            </a:r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373247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entury Gothic"/>
                <a:cs typeface="Century Gothic"/>
              </a:rPr>
              <a:t>Forensics Investigator £40K </a:t>
            </a:r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282701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entury Gothic"/>
                <a:cs typeface="Century Gothic"/>
              </a:rPr>
              <a:t>Game Developer  £50-60K</a:t>
            </a:r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3456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If you have the skills there are lots of jobs that pay well!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Straight Arrow Connector 17"/>
          <p:cNvCxnSpPr>
            <a:endCxn id="8" idx="3"/>
          </p:cNvCxnSpPr>
          <p:nvPr/>
        </p:nvCxnSpPr>
        <p:spPr>
          <a:xfrm flipH="1" flipV="1">
            <a:off x="3505201" y="2990166"/>
            <a:ext cx="971788" cy="53740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614847" y="3886201"/>
            <a:ext cx="765121" cy="3094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505200" y="4202231"/>
            <a:ext cx="900786" cy="43368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860419" y="4476611"/>
            <a:ext cx="803554" cy="39319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1"/>
          </p:cNvCxnSpPr>
          <p:nvPr/>
        </p:nvCxnSpPr>
        <p:spPr>
          <a:xfrm flipH="1">
            <a:off x="5916729" y="3150176"/>
            <a:ext cx="941271" cy="40933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1"/>
          </p:cNvCxnSpPr>
          <p:nvPr/>
        </p:nvCxnSpPr>
        <p:spPr>
          <a:xfrm flipH="1" flipV="1">
            <a:off x="5831280" y="3902720"/>
            <a:ext cx="1483920" cy="29142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91000" y="2362200"/>
            <a:ext cx="262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entury Gothic"/>
                <a:cs typeface="Century Gothic"/>
              </a:rPr>
              <a:t>Ethical Hacker £50K</a:t>
            </a:r>
            <a:endParaRPr lang="en-GB" dirty="0">
              <a:latin typeface="Century Gothic"/>
              <a:cs typeface="Century Gothic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282368" y="2745157"/>
            <a:ext cx="188432" cy="56954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77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What have you learnt today?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       </a:t>
            </a:r>
            <a:r>
              <a:rPr lang="en-GB" sz="3600" dirty="0" smtClean="0">
                <a:latin typeface="Century Gothic" panose="020B0502020202020204" pitchFamily="34" charset="0"/>
              </a:rPr>
              <a:t>After today’s lesson </a:t>
            </a:r>
            <a:br>
              <a:rPr lang="en-GB" sz="3600" dirty="0" smtClean="0">
                <a:latin typeface="Century Gothic" panose="020B0502020202020204" pitchFamily="34" charset="0"/>
              </a:rPr>
            </a:br>
            <a:r>
              <a:rPr lang="en-GB" sz="3600" dirty="0" smtClean="0">
                <a:latin typeface="Century Gothic" panose="020B0502020202020204" pitchFamily="34" charset="0"/>
              </a:rPr>
              <a:t>                            I now know… 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t="8775" b="8575"/>
          <a:stretch/>
        </p:blipFill>
        <p:spPr bwMode="auto">
          <a:xfrm>
            <a:off x="1291590" y="3551535"/>
            <a:ext cx="3337560" cy="1585646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843" b="9735"/>
          <a:stretch/>
        </p:blipFill>
        <p:spPr>
          <a:xfrm>
            <a:off x="4953000" y="3351842"/>
            <a:ext cx="3495949" cy="1601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6666" t="44074" r="20833" b="21852"/>
          <a:stretch/>
        </p:blipFill>
        <p:spPr>
          <a:xfrm>
            <a:off x="3009900" y="4223336"/>
            <a:ext cx="3886200" cy="17526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70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Century Gothic" panose="020B0502020202020204" pitchFamily="34" charset="0"/>
              </a:rPr>
              <a:t>After this lesson I…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7000"/>
              </a:lnSpc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explain what cyber crime is</a:t>
            </a:r>
          </a:p>
          <a:p>
            <a:pPr marL="171450" indent="-171450">
              <a:lnSpc>
                <a:spcPct val="107000"/>
              </a:lnSpc>
            </a:pPr>
            <a:endParaRPr lang="en-GB" sz="9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identify the steps that could lead to criminal activity online</a:t>
            </a:r>
          </a:p>
          <a:p>
            <a:pPr marL="171450" indent="-171450">
              <a:lnSpc>
                <a:spcPct val="107000"/>
              </a:lnSpc>
            </a:pPr>
            <a:endParaRPr lang="en-GB" sz="9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the Law relating to cyber crime </a:t>
            </a:r>
          </a:p>
          <a:p>
            <a:pPr marL="171450" indent="-171450">
              <a:lnSpc>
                <a:spcPct val="107000"/>
              </a:lnSpc>
            </a:pPr>
            <a:endParaRPr lang="en-GB" sz="9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that cyber crime is not a victimless crime</a:t>
            </a:r>
          </a:p>
          <a:p>
            <a:pPr marL="171450" indent="-171450">
              <a:lnSpc>
                <a:spcPct val="107000"/>
              </a:lnSpc>
            </a:pPr>
            <a:endParaRPr lang="en-GB" sz="9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aware the career opportunities open to me</a:t>
            </a:r>
          </a:p>
          <a:p>
            <a:pPr marL="457200" indent="-457200">
              <a:lnSpc>
                <a:spcPct val="107000"/>
              </a:lnSpc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who to go to for help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30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492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Help and Support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633" y="1274912"/>
            <a:ext cx="1498825" cy="196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20" y="1671950"/>
            <a:ext cx="2617344" cy="130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27"/>
          <p:cNvSpPr/>
          <p:nvPr/>
        </p:nvSpPr>
        <p:spPr>
          <a:xfrm>
            <a:off x="1219200" y="3124200"/>
            <a:ext cx="19559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spc="5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Trusted adults</a:t>
            </a:r>
            <a:endParaRPr lang="en-US" sz="2000" b="1" cap="none" spc="50" dirty="0">
              <a:ln w="9525" cmpd="sng">
                <a:noFill/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52800" y="3200400"/>
            <a:ext cx="28664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Teacher or</a:t>
            </a:r>
          </a:p>
          <a:p>
            <a:pPr algn="ctr"/>
            <a:r>
              <a:rPr lang="en-US" sz="2000" b="1" spc="5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Designated </a:t>
            </a:r>
          </a:p>
          <a:p>
            <a:pPr algn="ctr"/>
            <a:r>
              <a:rPr lang="en-US" sz="2000" b="1" spc="5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Safeguarding Person</a:t>
            </a:r>
            <a:endParaRPr lang="en-US" sz="2000" b="1" cap="none" spc="50" dirty="0">
              <a:ln w="9525" cmpd="sng">
                <a:noFill/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06132" y="3657257"/>
            <a:ext cx="26372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School Community</a:t>
            </a:r>
          </a:p>
          <a:p>
            <a:pPr algn="ctr"/>
            <a:r>
              <a:rPr lang="en-US" sz="2000" b="1" spc="5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Police Officer</a:t>
            </a:r>
            <a:endParaRPr lang="en-US" sz="2000" b="1" cap="none" spc="50" dirty="0">
              <a:ln w="9525" cmpd="sng">
                <a:noFill/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5715000"/>
            <a:ext cx="4114800" cy="1135684"/>
          </a:xfrm>
          <a:prstGeom prst="rect">
            <a:avLst/>
          </a:prstGeom>
          <a:solidFill>
            <a:srgbClr val="E1F4FF"/>
          </a:solidFill>
        </p:spPr>
      </p:pic>
      <p:sp>
        <p:nvSpPr>
          <p:cNvPr id="27" name="Rectangle 26"/>
          <p:cNvSpPr/>
          <p:nvPr/>
        </p:nvSpPr>
        <p:spPr>
          <a:xfrm>
            <a:off x="762000" y="3810000"/>
            <a:ext cx="18603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5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Local Cyber </a:t>
            </a:r>
            <a:br>
              <a:rPr lang="en-US" sz="2000" b="1" spc="5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</a:br>
            <a:r>
              <a:rPr lang="en-US" sz="2000" b="1" spc="5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Crime Team </a:t>
            </a:r>
          </a:p>
        </p:txBody>
      </p:sp>
      <p:pic>
        <p:nvPicPr>
          <p:cNvPr id="31" name="Picture 30" descr="Childline-Bitmap-Transp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95800"/>
            <a:ext cx="2607398" cy="1371600"/>
          </a:xfrm>
          <a:prstGeom prst="rect">
            <a:avLst/>
          </a:prstGeom>
        </p:spPr>
      </p:pic>
      <p:pic>
        <p:nvPicPr>
          <p:cNvPr id="6" name="Picture 5" descr="Meic-Cymru-Contact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267200"/>
            <a:ext cx="1828800" cy="1399032"/>
          </a:xfrm>
          <a:prstGeom prst="rect">
            <a:avLst/>
          </a:prstGeom>
        </p:spPr>
      </p:pic>
      <p:pic>
        <p:nvPicPr>
          <p:cNvPr id="14" name="Content Placeholder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1295400"/>
            <a:ext cx="1685925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earless-org-Logo-Smal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72000"/>
            <a:ext cx="2242038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9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We are learning…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07000"/>
              </a:lnSpc>
              <a:spcAft>
                <a:spcPts val="14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What cyber crime is</a:t>
            </a:r>
          </a:p>
          <a:p>
            <a:pPr marL="457200" lvl="0" indent="-45720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en-GB" sz="3600" dirty="0">
                <a:latin typeface="Century Gothic" panose="020B0502020202020204" pitchFamily="34" charset="0"/>
              </a:rPr>
              <a:t>What the Law is in relation to cyber crime</a:t>
            </a:r>
          </a:p>
          <a:p>
            <a:pPr marL="457200" lvl="0" indent="-45720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en-GB" sz="3600" dirty="0">
                <a:latin typeface="Century Gothic" panose="020B0502020202020204" pitchFamily="34" charset="0"/>
              </a:rPr>
              <a:t>How to use digital devices safely and responsibly</a:t>
            </a:r>
          </a:p>
          <a:p>
            <a:pPr marL="457200" indent="-457200">
              <a:lnSpc>
                <a:spcPct val="107000"/>
              </a:lnSpc>
              <a:spcAft>
                <a:spcPts val="14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Why cyber crime is not a victimless crime</a:t>
            </a:r>
          </a:p>
          <a:p>
            <a:pPr marL="457200" lvl="0" indent="-45720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en-GB" sz="3600" dirty="0">
                <a:latin typeface="Century Gothic" panose="020B0502020202020204" pitchFamily="34" charset="0"/>
              </a:rPr>
              <a:t>What future opportunities are open to young people with cyber skills  </a:t>
            </a:r>
          </a:p>
          <a:p>
            <a:pPr marL="457200" indent="-457200">
              <a:lnSpc>
                <a:spcPct val="107000"/>
              </a:lnSpc>
              <a:spcAft>
                <a:spcPts val="14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What to do when we need help</a:t>
            </a:r>
            <a:r>
              <a:rPr lang="en-GB" sz="3600" dirty="0" smtClean="0">
                <a:latin typeface="Century Gothic" panose="020B0502020202020204" pitchFamily="34" charset="0"/>
              </a:rPr>
              <a:t>.</a:t>
            </a:r>
            <a:endParaRPr lang="en-GB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5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Key Words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y-GB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seiber </a:t>
            </a:r>
            <a:r>
              <a:rPr lang="cy-GB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drosedd</a:t>
            </a:r>
            <a:endParaRPr lang="cy-GB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y-GB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sgiliau </a:t>
            </a:r>
            <a:r>
              <a:rPr lang="cy-GB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seiber</a:t>
            </a:r>
            <a:endParaRPr lang="cy-GB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y-GB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canlyniadau</a:t>
            </a:r>
            <a:endParaRPr lang="cy-GB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y-GB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dioddefwr</a:t>
            </a:r>
            <a:endParaRPr lang="cy-GB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Century Gothic" panose="020B0502020202020204" pitchFamily="34" charset="0"/>
              </a:rPr>
              <a:t>cyber </a:t>
            </a:r>
            <a:r>
              <a:rPr lang="en-GB" sz="3600" b="1" dirty="0" smtClean="0">
                <a:latin typeface="Century Gothic" panose="020B0502020202020204" pitchFamily="34" charset="0"/>
              </a:rPr>
              <a:t>crime</a:t>
            </a:r>
            <a:endParaRPr lang="en-GB" sz="36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600" b="1" dirty="0">
                <a:latin typeface="Century Gothic" panose="020B0502020202020204" pitchFamily="34" charset="0"/>
              </a:rPr>
              <a:t>cyber </a:t>
            </a:r>
            <a:r>
              <a:rPr lang="en-GB" sz="3600" b="1" dirty="0" smtClean="0">
                <a:latin typeface="Century Gothic" panose="020B0502020202020204" pitchFamily="34" charset="0"/>
              </a:rPr>
              <a:t>skills</a:t>
            </a:r>
            <a:endParaRPr lang="en-GB" sz="36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600" b="1" dirty="0" smtClean="0">
                <a:latin typeface="Century Gothic" panose="020B0502020202020204" pitchFamily="34" charset="0"/>
              </a:rPr>
              <a:t>consequences</a:t>
            </a:r>
            <a:endParaRPr lang="en-GB" sz="36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600" b="1" dirty="0" smtClean="0">
                <a:latin typeface="Century Gothic" panose="020B0502020202020204" pitchFamily="34" charset="0"/>
              </a:rPr>
              <a:t>victim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5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303" y="1668322"/>
            <a:ext cx="547878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57150" cmpd="sng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A</a:t>
            </a:r>
            <a:r>
              <a:rPr lang="en-US" sz="9600" b="1" cap="none" spc="0" dirty="0" smtClean="0">
                <a:ln w="57150" cmpd="sng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gree </a:t>
            </a:r>
            <a:r>
              <a:rPr lang="en-US" sz="9600" b="1" cap="none" spc="0" dirty="0" smtClean="0">
                <a:ln w="57150" cmpd="sng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</a:rPr>
              <a:t>or</a:t>
            </a:r>
          </a:p>
          <a:p>
            <a:pPr algn="ctr"/>
            <a:r>
              <a:rPr lang="en-US" sz="9600" b="1" dirty="0" smtClean="0">
                <a:ln w="57150" cmpd="sng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Disagree</a:t>
            </a:r>
            <a:endParaRPr lang="en-US" sz="9600" b="1" cap="none" spc="0" dirty="0">
              <a:ln w="57150" cmpd="sng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2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ular Callout 17"/>
          <p:cNvSpPr/>
          <p:nvPr/>
        </p:nvSpPr>
        <p:spPr>
          <a:xfrm>
            <a:off x="1130300" y="546100"/>
            <a:ext cx="7708900" cy="3644900"/>
          </a:xfrm>
          <a:prstGeom prst="wedgeRoundRectCallout">
            <a:avLst>
              <a:gd name="adj1" fmla="val -54570"/>
              <a:gd name="adj2" fmla="val 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atin typeface="Century Gothic" panose="020B0502020202020204" pitchFamily="34" charset="0"/>
              </a:rPr>
              <a:t>It’s </a:t>
            </a:r>
            <a:r>
              <a:rPr lang="en-GB" sz="6000" b="1" dirty="0" smtClean="0">
                <a:latin typeface="Century Gothic" panose="020B0502020202020204" pitchFamily="34" charset="0"/>
              </a:rPr>
              <a:t>okay </a:t>
            </a:r>
            <a:r>
              <a:rPr lang="en-GB" sz="6000" b="1" dirty="0">
                <a:latin typeface="Century Gothic" panose="020B0502020202020204" pitchFamily="34" charset="0"/>
              </a:rPr>
              <a:t>to share your password with close friends.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22765" y="4381500"/>
            <a:ext cx="21699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A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gree 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</a:rPr>
              <a:t>or</a:t>
            </a:r>
          </a:p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Disagree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3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ular Callout 16"/>
          <p:cNvSpPr/>
          <p:nvPr/>
        </p:nvSpPr>
        <p:spPr>
          <a:xfrm>
            <a:off x="1130300" y="546100"/>
            <a:ext cx="7556500" cy="3492501"/>
          </a:xfrm>
          <a:prstGeom prst="wedgeRoundRectCallout">
            <a:avLst>
              <a:gd name="adj1" fmla="val -54570"/>
              <a:gd name="adj2" fmla="val 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atin typeface="Century Gothic" panose="020B0502020202020204" pitchFamily="34" charset="0"/>
              </a:rPr>
              <a:t>It’s fun to guess someone else’s password.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22765" y="4381500"/>
            <a:ext cx="21699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A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gree 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</a:rPr>
              <a:t>or</a:t>
            </a:r>
          </a:p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Disagree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2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822765" y="4724400"/>
            <a:ext cx="21699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A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gree 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</a:rPr>
              <a:t>or</a:t>
            </a:r>
          </a:p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Disagree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130300" y="228600"/>
            <a:ext cx="7556500" cy="4495800"/>
          </a:xfrm>
          <a:prstGeom prst="wedgeRoundRectCallout">
            <a:avLst>
              <a:gd name="adj1" fmla="val -51820"/>
              <a:gd name="adj2" fmla="val 652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latin typeface="Century Gothic"/>
                <a:cs typeface="Century Gothic"/>
              </a:rPr>
              <a:t>It’s </a:t>
            </a:r>
            <a:r>
              <a:rPr lang="en-GB" sz="5400" b="1" dirty="0" smtClean="0">
                <a:latin typeface="Century Gothic"/>
                <a:cs typeface="Century Gothic"/>
              </a:rPr>
              <a:t>funny </a:t>
            </a:r>
            <a:r>
              <a:rPr lang="en-GB" sz="5400" b="1" dirty="0">
                <a:latin typeface="Century Gothic"/>
                <a:cs typeface="Century Gothic"/>
              </a:rPr>
              <a:t>to </a:t>
            </a:r>
            <a:r>
              <a:rPr lang="en-GB" sz="5400" b="1" dirty="0" smtClean="0">
                <a:latin typeface="Century Gothic"/>
                <a:cs typeface="Century Gothic"/>
              </a:rPr>
              <a:t>post a status on my friend’s social media account without them knowing.</a:t>
            </a:r>
            <a:endParaRPr lang="en-GB" sz="5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945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822765" y="4724400"/>
            <a:ext cx="21699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A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gree 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</a:rPr>
              <a:t>or</a:t>
            </a:r>
          </a:p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Disagree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130300" y="609600"/>
            <a:ext cx="7556500" cy="3733800"/>
          </a:xfrm>
          <a:prstGeom prst="wedgeRoundRectCallout">
            <a:avLst>
              <a:gd name="adj1" fmla="val -54570"/>
              <a:gd name="adj2" fmla="val 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latin typeface="Century Gothic" panose="020B0502020202020204" pitchFamily="34" charset="0"/>
              </a:rPr>
              <a:t>The best part of gaming is modifying them (</a:t>
            </a:r>
            <a:r>
              <a:rPr lang="en-GB" sz="6000" b="1" dirty="0" err="1" smtClean="0">
                <a:latin typeface="Century Gothic" panose="020B0502020202020204" pitchFamily="34" charset="0"/>
              </a:rPr>
              <a:t>modding</a:t>
            </a:r>
            <a:r>
              <a:rPr lang="en-GB" sz="6000" b="1" dirty="0" smtClean="0">
                <a:latin typeface="Century Gothic" panose="020B0502020202020204" pitchFamily="34" charset="0"/>
              </a:rPr>
              <a:t>).</a:t>
            </a:r>
            <a:endParaRPr lang="en-GB" sz="6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1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3770</TotalTime>
  <Words>557</Words>
  <Application>Microsoft Macintosh PowerPoint</Application>
  <PresentationFormat>On-screen Show (4:3)</PresentationFormat>
  <Paragraphs>133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Peidiwch â Chamu at Seiber Droseddu  Don’t Cross the Line to Cyber Crime</vt:lpstr>
      <vt:lpstr>Aim</vt:lpstr>
      <vt:lpstr>We are learning…</vt:lpstr>
      <vt:lpstr>Key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Cyber crime is…</vt:lpstr>
      <vt:lpstr>Don’t Cross the Line to Cyber Crime</vt:lpstr>
      <vt:lpstr>Jigsaw activity</vt:lpstr>
      <vt:lpstr>PowerPoint Presentation</vt:lpstr>
      <vt:lpstr>PowerPoint Presentation</vt:lpstr>
      <vt:lpstr>Consequences Scenarios</vt:lpstr>
      <vt:lpstr>Scenario 1</vt:lpstr>
      <vt:lpstr>Scenario 2</vt:lpstr>
      <vt:lpstr>Scenario 3</vt:lpstr>
      <vt:lpstr>Pathways to success How you can use your cyber skills</vt:lpstr>
      <vt:lpstr>What have you learnt today?</vt:lpstr>
      <vt:lpstr>After this lesson I…</vt:lpstr>
      <vt:lpstr>Help and Support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cross the line  to cyber crime</dc:title>
  <dc:creator>fAITH</dc:creator>
  <cp:lastModifiedBy>SchoolBeat Web Team</cp:lastModifiedBy>
  <cp:revision>103</cp:revision>
  <cp:lastPrinted>2018-06-08T08:09:34Z</cp:lastPrinted>
  <dcterms:created xsi:type="dcterms:W3CDTF">2018-05-14T13:39:51Z</dcterms:created>
  <dcterms:modified xsi:type="dcterms:W3CDTF">2018-12-13T11:17:19Z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976328fa-73c8-4c5e-990d-649ef0fe45d8</vt:lpwstr>
  </property>
  <property fmtid="{D5CDD505-2E9C-101B-9397-08002B2CF9AE}" pid="3" name="Classification">
    <vt:lpwstr>OFFICIAL</vt:lpwstr>
  </property>
  <property fmtid="{D5CDD505-2E9C-101B-9397-08002B2CF9AE}" pid="4" name="Visibility">
    <vt:lpwstr>NOT VISIBLE</vt:lpwstr>
  </property>
</Properties>
</file>